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2"/>
  </p:notesMasterIdLst>
  <p:handoutMasterIdLst>
    <p:handoutMasterId r:id="rId23"/>
  </p:handoutMasterIdLst>
  <p:sldIdLst>
    <p:sldId id="259" r:id="rId5"/>
    <p:sldId id="260" r:id="rId6"/>
    <p:sldId id="261" r:id="rId7"/>
    <p:sldId id="262" r:id="rId8"/>
    <p:sldId id="276" r:id="rId9"/>
    <p:sldId id="263" r:id="rId10"/>
    <p:sldId id="264" r:id="rId11"/>
    <p:sldId id="265" r:id="rId12"/>
    <p:sldId id="266" r:id="rId13"/>
    <p:sldId id="267" r:id="rId14"/>
    <p:sldId id="272" r:id="rId15"/>
    <p:sldId id="268" r:id="rId16"/>
    <p:sldId id="269" r:id="rId17"/>
    <p:sldId id="270" r:id="rId18"/>
    <p:sldId id="271" r:id="rId19"/>
    <p:sldId id="27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De Luna" initials="JDL" lastIdx="1" clrIdx="0">
    <p:extLst>
      <p:ext uri="{19B8F6BF-5375-455C-9EA6-DF929625EA0E}">
        <p15:presenceInfo xmlns:p15="http://schemas.microsoft.com/office/powerpoint/2012/main" userId="S-1-5-21-2249495098-2968419197-1478805245-2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59"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6/16/2019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6/16/2019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Sustainable Groundwater Management Act</a:t>
            </a:r>
            <a:endParaRPr lang="en-US" dirty="0"/>
          </a:p>
        </p:txBody>
      </p:sp>
      <p:sp>
        <p:nvSpPr>
          <p:cNvPr id="4" name="Slide Number Placeholder 3"/>
          <p:cNvSpPr>
            <a:spLocks noGrp="1"/>
          </p:cNvSpPr>
          <p:nvPr>
            <p:ph type="sldNum" sz="quarter" idx="5"/>
          </p:nvPr>
        </p:nvSpPr>
        <p:spPr/>
        <p:txBody>
          <a:bodyPr/>
          <a:lstStyle/>
          <a:p>
            <a:fld id="{8AD115C9-E24C-4512-AA8B-319BB49F77B5}" type="slidenum">
              <a:rPr lang="en-US" smtClean="0"/>
              <a:t>4</a:t>
            </a:fld>
            <a:endParaRPr lang="en-US" dirty="0"/>
          </a:p>
        </p:txBody>
      </p:sp>
    </p:spTree>
    <p:extLst>
      <p:ext uri="{BB962C8B-B14F-4D97-AF65-F5344CB8AC3E}">
        <p14:creationId xmlns:p14="http://schemas.microsoft.com/office/powerpoint/2010/main" val="84559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115C9-E24C-4512-AA8B-319BB49F77B5}" type="slidenum">
              <a:rPr lang="en-US" smtClean="0"/>
              <a:t>13</a:t>
            </a:fld>
            <a:endParaRPr lang="en-US" dirty="0"/>
          </a:p>
        </p:txBody>
      </p:sp>
    </p:spTree>
    <p:extLst>
      <p:ext uri="{BB962C8B-B14F-4D97-AF65-F5344CB8AC3E}">
        <p14:creationId xmlns:p14="http://schemas.microsoft.com/office/powerpoint/2010/main" val="1105145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6/16/2019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A5D68D4-D432-4190-8060-492B59F98A87}" type="datetime1">
              <a:rPr lang="en-US" smtClean="0"/>
              <a:t>6/16/2019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AF4EF83-7D73-495D-9915-41737B990DFC}" type="datetime1">
              <a:rPr lang="en-US" smtClean="0"/>
              <a:t>6/16/2019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3DF2905-D7E2-4171-961B-8EB802C66F9A}" type="datetime1">
              <a:rPr lang="en-US" smtClean="0"/>
              <a:t>6/16/2019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2C1B47C-16BC-4A9F-9E6E-9D1F33DC8ABD}" type="datetime1">
              <a:rPr lang="en-US" smtClean="0"/>
              <a:t>6/16/2019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C073DF2-DD31-447B-89F4-CEF82A94D7A7}" type="datetime1">
              <a:rPr lang="en-US" smtClean="0"/>
              <a:t>6/16/2019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1551BB0C-CFA8-4A1F-9AAE-D6B32E8256E7}" type="datetime1">
              <a:rPr lang="en-US" smtClean="0"/>
              <a:t>6/16/2019</a:t>
            </a:fld>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2752348D-B72F-4FC3-A127-851C5E7B3A9E}" type="datetime1">
              <a:rPr lang="en-US" smtClean="0"/>
              <a:t>6/16/2019</a:t>
            </a:fld>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666EB1B-704A-4D5E-8D5F-456104532486}" type="datetime1">
              <a:rPr lang="en-US" smtClean="0"/>
              <a:t>6/16/2019</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96AFBEB-CD4D-45C5-9851-D1FF1EB5AB85}" type="datetime1">
              <a:rPr lang="en-US" smtClean="0"/>
              <a:t>6/16/2019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dirty="0"/>
              <a:t>Click icon to add picture</a:t>
            </a:r>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285B7EB-0ACD-4247-AA3F-1B0B49109B84}" type="datetime1">
              <a:rPr lang="en-US" smtClean="0"/>
              <a:t>6/16/2019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6/16/2019</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10363200" cy="3145536"/>
          </a:xfrm>
        </p:spPr>
        <p:txBody>
          <a:bodyPr/>
          <a:lstStyle/>
          <a:p>
            <a:r>
              <a:rPr lang="en-US" u="sng" dirty="0"/>
              <a:t>Presentation for Approval</a:t>
            </a:r>
            <a:br>
              <a:rPr lang="en-US" u="sng" dirty="0"/>
            </a:br>
            <a:br>
              <a:rPr lang="en-US" u="sng" dirty="0"/>
            </a:br>
            <a:r>
              <a:rPr lang="en-US" sz="2400" spc="-5" dirty="0">
                <a:cs typeface="Arial"/>
              </a:rPr>
              <a:t>INDIAN WELLS VALLEY GROUNDWATER</a:t>
            </a:r>
            <a:r>
              <a:rPr lang="en-US" sz="2400" spc="45" dirty="0">
                <a:cs typeface="Arial"/>
              </a:rPr>
              <a:t> </a:t>
            </a:r>
            <a:r>
              <a:rPr lang="en-US" sz="2400" spc="-10" dirty="0">
                <a:cs typeface="Arial"/>
              </a:rPr>
              <a:t>AUTHORITY</a:t>
            </a:r>
            <a:br>
              <a:rPr lang="en-US" dirty="0"/>
            </a:br>
            <a:r>
              <a:rPr lang="en-US" sz="2400" dirty="0"/>
              <a:t>Request For Proposal</a:t>
            </a:r>
            <a:br>
              <a:rPr lang="en-US" u="sng" dirty="0"/>
            </a:br>
            <a:endParaRPr lang="en-US" u="sng" dirty="0"/>
          </a:p>
        </p:txBody>
      </p:sp>
      <p:sp>
        <p:nvSpPr>
          <p:cNvPr id="3" name="Subtitle 2"/>
          <p:cNvSpPr>
            <a:spLocks noGrp="1"/>
          </p:cNvSpPr>
          <p:nvPr>
            <p:ph type="subTitle" idx="1"/>
          </p:nvPr>
        </p:nvSpPr>
        <p:spPr>
          <a:xfrm>
            <a:off x="1828800" y="4218709"/>
            <a:ext cx="8534400" cy="1752600"/>
          </a:xfrm>
        </p:spPr>
        <p:txBody>
          <a:bodyPr/>
          <a:lstStyle/>
          <a:p>
            <a:r>
              <a:rPr lang="en-US" b="1" spc="-5" dirty="0">
                <a:cs typeface="Arial"/>
              </a:rPr>
              <a:t>California Rural Water Association</a:t>
            </a:r>
          </a:p>
          <a:p>
            <a:endParaRPr lang="en-US" dirty="0"/>
          </a:p>
        </p:txBody>
      </p:sp>
      <p:pic>
        <p:nvPicPr>
          <p:cNvPr id="6" name="Picture 5">
            <a:extLst>
              <a:ext uri="{FF2B5EF4-FFF2-40B4-BE49-F238E27FC236}">
                <a16:creationId xmlns:a16="http://schemas.microsoft.com/office/drawing/2014/main" id="{26550C8E-841E-41B1-A8BD-6F4A95F8F268}"/>
              </a:ext>
            </a:extLst>
          </p:cNvPr>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t="5370" b="6711"/>
          <a:stretch/>
        </p:blipFill>
        <p:spPr bwMode="auto">
          <a:xfrm>
            <a:off x="5047673" y="4798911"/>
            <a:ext cx="2096654" cy="16797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p:txBody>
          <a:bodyPr/>
          <a:lstStyle/>
          <a:p>
            <a:r>
              <a:rPr lang="en-US" i="1" u="sng" dirty="0"/>
              <a:t>CRWA Responsibilities</a:t>
            </a:r>
            <a:endParaRPr lang="en-US" u="sng" dirty="0"/>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p:txBody>
          <a:bodyPr>
            <a:normAutofit fontScale="85000" lnSpcReduction="20000"/>
          </a:bodyPr>
          <a:lstStyle/>
          <a:p>
            <a:r>
              <a:rPr lang="en-US" dirty="0"/>
              <a:t>Meet with the system operator and discuss systems inventory, system needs, and areas in the distribution system with the highest need for Leak Detection.</a:t>
            </a:r>
          </a:p>
          <a:p>
            <a:r>
              <a:rPr lang="en-US" dirty="0"/>
              <a:t>Ask operator for:</a:t>
            </a:r>
          </a:p>
          <a:p>
            <a:r>
              <a:rPr lang="en-US" dirty="0"/>
              <a:t>Maps of system if available. We can also provide assistance in this area with Diamond Maps</a:t>
            </a:r>
          </a:p>
          <a:p>
            <a:r>
              <a:rPr lang="en-US" dirty="0"/>
              <a:t>How many leaks the system has had in the last year.</a:t>
            </a:r>
          </a:p>
          <a:p>
            <a:r>
              <a:rPr lang="en-US" dirty="0"/>
              <a:t>How many were </a:t>
            </a:r>
            <a:r>
              <a:rPr lang="en-US" i="1" dirty="0"/>
              <a:t>Main Leaks </a:t>
            </a:r>
            <a:r>
              <a:rPr lang="en-US" dirty="0"/>
              <a:t>and </a:t>
            </a:r>
            <a:r>
              <a:rPr lang="en-US" i="1" dirty="0"/>
              <a:t>Service Leaks</a:t>
            </a:r>
            <a:r>
              <a:rPr lang="en-US" dirty="0"/>
              <a:t>.</a:t>
            </a:r>
          </a:p>
          <a:p>
            <a:r>
              <a:rPr lang="en-US" dirty="0"/>
              <a:t>What percent of water loss they have from the distribution system?</a:t>
            </a:r>
          </a:p>
          <a:p>
            <a:r>
              <a:rPr lang="en-US" dirty="0"/>
              <a:t>How they prepare their Water Audit findings.</a:t>
            </a:r>
          </a:p>
          <a:p>
            <a:r>
              <a:rPr lang="en-US" dirty="0"/>
              <a:t>Would they like to know about water audits and the AWWA Water Audit software.</a:t>
            </a:r>
          </a:p>
          <a:p>
            <a:r>
              <a:rPr lang="en-US" dirty="0"/>
              <a:t>Do they have any pressure management (VFD’s, PRV’s)? Let them know how pressure management can help reduce system leaks. If they are willing, teach them as much as you can about water loss and leak detection. When in the field preforming leak detection, go through the procedures of the survey from start to finish.</a:t>
            </a:r>
          </a:p>
        </p:txBody>
      </p:sp>
    </p:spTree>
    <p:extLst>
      <p:ext uri="{BB962C8B-B14F-4D97-AF65-F5344CB8AC3E}">
        <p14:creationId xmlns:p14="http://schemas.microsoft.com/office/powerpoint/2010/main" val="83319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8099-BF0B-4502-9D82-228F13794F03}"/>
              </a:ext>
            </a:extLst>
          </p:cNvPr>
          <p:cNvSpPr>
            <a:spLocks noGrp="1"/>
          </p:cNvSpPr>
          <p:nvPr>
            <p:ph type="title"/>
          </p:nvPr>
        </p:nvSpPr>
        <p:spPr>
          <a:xfrm>
            <a:off x="812800" y="274638"/>
            <a:ext cx="5401569" cy="1143000"/>
          </a:xfrm>
        </p:spPr>
        <p:txBody>
          <a:bodyPr/>
          <a:lstStyle/>
          <a:p>
            <a:r>
              <a:rPr lang="en-US" sz="2800" u="sng" dirty="0"/>
              <a:t>Prep to Water System</a:t>
            </a:r>
          </a:p>
        </p:txBody>
      </p:sp>
      <p:sp>
        <p:nvSpPr>
          <p:cNvPr id="3" name="Content Placeholder 2">
            <a:extLst>
              <a:ext uri="{FF2B5EF4-FFF2-40B4-BE49-F238E27FC236}">
                <a16:creationId xmlns:a16="http://schemas.microsoft.com/office/drawing/2014/main" id="{936E820A-0073-45D4-9EE5-7475B6CCE4B0}"/>
              </a:ext>
            </a:extLst>
          </p:cNvPr>
          <p:cNvSpPr>
            <a:spLocks noGrp="1"/>
          </p:cNvSpPr>
          <p:nvPr>
            <p:ph sz="quarter" idx="13"/>
          </p:nvPr>
        </p:nvSpPr>
        <p:spPr>
          <a:xfrm>
            <a:off x="812800" y="1600200"/>
            <a:ext cx="4762377" cy="3682014"/>
          </a:xfrm>
        </p:spPr>
        <p:txBody>
          <a:bodyPr/>
          <a:lstStyle/>
          <a:p>
            <a:r>
              <a:rPr lang="en-US" dirty="0"/>
              <a:t>Project Manager will email and notified water systems personal for a pre-support check list.</a:t>
            </a:r>
          </a:p>
        </p:txBody>
      </p:sp>
      <p:pic>
        <p:nvPicPr>
          <p:cNvPr id="4" name="Picture 3">
            <a:extLst>
              <a:ext uri="{FF2B5EF4-FFF2-40B4-BE49-F238E27FC236}">
                <a16:creationId xmlns:a16="http://schemas.microsoft.com/office/drawing/2014/main" id="{E348961B-CCB3-408E-856C-AC297EAACD22}"/>
              </a:ext>
            </a:extLst>
          </p:cNvPr>
          <p:cNvPicPr>
            <a:picLocks noChangeAspect="1"/>
          </p:cNvPicPr>
          <p:nvPr/>
        </p:nvPicPr>
        <p:blipFill>
          <a:blip r:embed="rId2"/>
          <a:stretch>
            <a:fillRect/>
          </a:stretch>
        </p:blipFill>
        <p:spPr>
          <a:xfrm>
            <a:off x="5945080" y="-36956"/>
            <a:ext cx="5805995" cy="6894956"/>
          </a:xfrm>
          <a:prstGeom prst="rect">
            <a:avLst/>
          </a:prstGeom>
        </p:spPr>
      </p:pic>
    </p:spTree>
    <p:extLst>
      <p:ext uri="{BB962C8B-B14F-4D97-AF65-F5344CB8AC3E}">
        <p14:creationId xmlns:p14="http://schemas.microsoft.com/office/powerpoint/2010/main" val="10385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p:txBody>
          <a:bodyPr/>
          <a:lstStyle/>
          <a:p>
            <a:r>
              <a:rPr lang="en-US" i="1" u="sng" dirty="0"/>
              <a:t>Procedure (Phase 1)</a:t>
            </a:r>
            <a:endParaRPr lang="en-US" u="sng" dirty="0"/>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p:txBody>
          <a:bodyPr>
            <a:normAutofit/>
          </a:bodyPr>
          <a:lstStyle/>
          <a:p>
            <a:pPr marL="0" indent="0">
              <a:buNone/>
            </a:pPr>
            <a:r>
              <a:rPr lang="en-US" dirty="0"/>
              <a:t>Proceed to the area to be surveyed. Locate fire hydrants, mainline valves, service connections and any other system connections. Look for:</a:t>
            </a:r>
          </a:p>
          <a:p>
            <a:r>
              <a:rPr lang="en-US" dirty="0"/>
              <a:t>Unusually wet spots in landscaped areas and/or water pooling on the ground surface.</a:t>
            </a:r>
          </a:p>
          <a:p>
            <a:r>
              <a:rPr lang="en-US" dirty="0"/>
              <a:t>An area that is green, moldy, soft, or mossy surrounded by drier conditions.</a:t>
            </a:r>
          </a:p>
          <a:p>
            <a:r>
              <a:rPr lang="en-US" dirty="0"/>
              <a:t>Heaving or cracking of paved areas.</a:t>
            </a:r>
          </a:p>
          <a:p>
            <a:r>
              <a:rPr lang="en-US" dirty="0"/>
              <a:t>Sink holes or potholes.</a:t>
            </a:r>
          </a:p>
        </p:txBody>
      </p:sp>
    </p:spTree>
    <p:extLst>
      <p:ext uri="{BB962C8B-B14F-4D97-AF65-F5344CB8AC3E}">
        <p14:creationId xmlns:p14="http://schemas.microsoft.com/office/powerpoint/2010/main" val="425877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a:xfrm>
            <a:off x="812800" y="188650"/>
            <a:ext cx="10566400" cy="1143000"/>
          </a:xfrm>
        </p:spPr>
        <p:txBody>
          <a:bodyPr/>
          <a:lstStyle/>
          <a:p>
            <a:r>
              <a:rPr lang="en-US" i="1" u="sng" dirty="0"/>
              <a:t>Procedure (Phase 2)</a:t>
            </a:r>
            <a:endParaRPr lang="en-US" u="sng" dirty="0"/>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a:xfrm>
            <a:off x="812800" y="1331650"/>
            <a:ext cx="10566400" cy="5459766"/>
          </a:xfrm>
        </p:spPr>
        <p:txBody>
          <a:bodyPr>
            <a:noAutofit/>
          </a:bodyPr>
          <a:lstStyle/>
          <a:p>
            <a:pPr marL="0" indent="0">
              <a:buNone/>
            </a:pPr>
            <a:r>
              <a:rPr lang="en-US" sz="1400" dirty="0"/>
              <a:t>1) Start with hydrant connections that are under water system pressure. </a:t>
            </a:r>
            <a:r>
              <a:rPr lang="en-US" sz="1400" i="1" dirty="0"/>
              <a:t>Do not place yourself or any equipment in harm’s way (Heavy vehicle traffic). Be aware of your surroundings looking out for loss dogs or questionable people. Safe guard yourself.</a:t>
            </a:r>
          </a:p>
          <a:p>
            <a:pPr marL="0" indent="0">
              <a:buNone/>
            </a:pPr>
            <a:r>
              <a:rPr lang="en-US" sz="1400" i="1" dirty="0"/>
              <a:t>2) </a:t>
            </a:r>
            <a:r>
              <a:rPr lang="en-US" sz="1400" dirty="0"/>
              <a:t>If hydrant distances are to great or not available, locate mainline valves for water system connections</a:t>
            </a:r>
            <a:r>
              <a:rPr lang="en-US" sz="1400" b="1" dirty="0"/>
              <a:t>. </a:t>
            </a:r>
            <a:r>
              <a:rPr lang="en-US" sz="1400" i="1" dirty="0"/>
              <a:t>Do not place yourself or any equipment in harm’s way (Heavy vehicle traffic)</a:t>
            </a:r>
          </a:p>
          <a:p>
            <a:pPr marL="0" indent="0">
              <a:buNone/>
            </a:pPr>
            <a:r>
              <a:rPr lang="en-US" sz="1400" i="1" dirty="0"/>
              <a:t>3) </a:t>
            </a:r>
            <a:r>
              <a:rPr lang="en-US" sz="1400" dirty="0"/>
              <a:t>If these distances are to great or not available, locate meter boxes and use metal clamps attaching to curb stop of water system connection. </a:t>
            </a:r>
            <a:r>
              <a:rPr lang="en-US" sz="1400" b="1" i="1" dirty="0"/>
              <a:t>Before opening meter box, </a:t>
            </a:r>
            <a:r>
              <a:rPr lang="en-US" sz="1400" i="1" dirty="0"/>
              <a:t>look to see if there are bee’s flying in and out of box, and if so do not open meter box. If there are no bee’s tap the top of the box and open slowly. Look inside and check for snakes, scorpions, spiders, roaches, ants, syringes and any other dangers. If any of these things exist move on to another meter box.</a:t>
            </a:r>
          </a:p>
          <a:p>
            <a:pPr marL="0" indent="0">
              <a:buNone/>
            </a:pPr>
            <a:r>
              <a:rPr lang="en-US" sz="1400" dirty="0"/>
              <a:t>4) Measure the distance between correlators. (check measuring wheel has all 4 pins attached to wheel for accurate measurements)</a:t>
            </a:r>
          </a:p>
          <a:p>
            <a:pPr marL="0" indent="0">
              <a:buNone/>
            </a:pPr>
            <a:r>
              <a:rPr lang="en-US" sz="1400" dirty="0"/>
              <a:t>5) Turn on correlator sensors and connect them to the water system (magnetically)</a:t>
            </a:r>
          </a:p>
          <a:p>
            <a:pPr marL="0" indent="0">
              <a:buNone/>
            </a:pPr>
            <a:r>
              <a:rPr lang="en-US" sz="1400" dirty="0"/>
              <a:t>6) Turn on correlator CPU and input water system information</a:t>
            </a:r>
          </a:p>
        </p:txBody>
      </p:sp>
    </p:spTree>
    <p:extLst>
      <p:ext uri="{BB962C8B-B14F-4D97-AF65-F5344CB8AC3E}">
        <p14:creationId xmlns:p14="http://schemas.microsoft.com/office/powerpoint/2010/main" val="404469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p:txBody>
          <a:bodyPr/>
          <a:lstStyle/>
          <a:p>
            <a:r>
              <a:rPr lang="en-US" i="1" u="sng" dirty="0"/>
              <a:t>Procedure (Phase 3)</a:t>
            </a:r>
            <a:br>
              <a:rPr lang="en-US" dirty="0"/>
            </a:br>
            <a:endParaRPr lang="en-US" dirty="0"/>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a:xfrm>
            <a:off x="812800" y="772357"/>
            <a:ext cx="10566400" cy="6019060"/>
          </a:xfrm>
        </p:spPr>
        <p:txBody>
          <a:bodyPr>
            <a:noAutofit/>
          </a:bodyPr>
          <a:lstStyle/>
          <a:p>
            <a:pPr marL="0" indent="0">
              <a:buNone/>
            </a:pPr>
            <a:r>
              <a:rPr lang="en-US" sz="1300" dirty="0"/>
              <a:t>7) Start correlation and observe </a:t>
            </a:r>
            <a:r>
              <a:rPr lang="en-US" sz="1400" b="1" dirty="0"/>
              <a:t>Central Processing Unit</a:t>
            </a:r>
            <a:r>
              <a:rPr lang="en-US" sz="1400" dirty="0"/>
              <a:t> </a:t>
            </a:r>
            <a:r>
              <a:rPr lang="en-US" sz="1300" dirty="0"/>
              <a:t>(CPU) graphs. If after the allotted run time of correlation there is no leak found, move on to the next area of the leak detection survey. If the correlation </a:t>
            </a:r>
            <a:r>
              <a:rPr lang="en-US" sz="1300" b="1" i="1" dirty="0"/>
              <a:t>does </a:t>
            </a:r>
            <a:r>
              <a:rPr lang="en-US" sz="1300" dirty="0"/>
              <a:t>show an area of concern, measure out the distance in question and determine if there is a running water meter that is in use at that distance. If so than this is what is known as a </a:t>
            </a:r>
            <a:r>
              <a:rPr lang="en-US" sz="1300" b="1" i="1" dirty="0"/>
              <a:t>“Legal Leak” </a:t>
            </a:r>
            <a:r>
              <a:rPr lang="en-US" sz="1300" dirty="0"/>
              <a:t>and this accounts for the CPU showing a leak. If no meter is found, then use your line locators (divining rods) to see if any anomaly can be located and if so then make note of anomaly.</a:t>
            </a:r>
          </a:p>
          <a:p>
            <a:r>
              <a:rPr lang="en-US" sz="1300" dirty="0"/>
              <a:t>The next step is to use the acoustic ground microphone over and in the area in question to determine if there is a leak. If no sounds of a leak can be heard but the CPU is still showing a leak, then we need to run what is called an </a:t>
            </a:r>
            <a:r>
              <a:rPr lang="en-US" sz="1300" b="1" i="1" dirty="0"/>
              <a:t>“Out of Bracket Correlation” </a:t>
            </a:r>
            <a:r>
              <a:rPr lang="en-US" sz="1300" dirty="0"/>
              <a:t>to see if the leak is a phantom leak or a confirmed leak. This process places the area of question from being in between the two correlator sensors, to being either to the right of both correlator sensors or to the left of both correlator sensors along the pipe being surveyed </a:t>
            </a:r>
          </a:p>
          <a:p>
            <a:pPr marL="0" indent="0">
              <a:buNone/>
            </a:pPr>
            <a:r>
              <a:rPr lang="en-US" sz="1300" dirty="0"/>
              <a:t>8) A </a:t>
            </a:r>
            <a:r>
              <a:rPr lang="en-US" sz="1300" b="1" i="1" dirty="0"/>
              <a:t>Full System Survey </a:t>
            </a:r>
            <a:r>
              <a:rPr lang="en-US" sz="1300" dirty="0"/>
              <a:t>requires all previous procedures plus listening with the</a:t>
            </a:r>
          </a:p>
          <a:p>
            <a:r>
              <a:rPr lang="en-US" sz="1300" dirty="0"/>
              <a:t>“Ground Microphone” to every: Curb Stop, Fire Hydrant, Blow-Off, Wharf-Head, Air Vacuum Release, Back-Flow Any above ground connection to the Distribution Water System</a:t>
            </a:r>
          </a:p>
          <a:p>
            <a:pPr marL="0" indent="0">
              <a:buNone/>
            </a:pPr>
            <a:r>
              <a:rPr lang="en-US" sz="1300" dirty="0"/>
              <a:t>9) The information for the surveys which is given to the water operator is:</a:t>
            </a:r>
          </a:p>
          <a:p>
            <a:r>
              <a:rPr lang="en-US" sz="1300" dirty="0"/>
              <a:t>There </a:t>
            </a:r>
            <a:r>
              <a:rPr lang="en-US" sz="1300" b="1" i="1" dirty="0"/>
              <a:t>may be a leak </a:t>
            </a:r>
            <a:r>
              <a:rPr lang="en-US" sz="1300" dirty="0"/>
              <a:t>in this </a:t>
            </a:r>
            <a:r>
              <a:rPr lang="en-US" sz="1300" b="1" i="1" dirty="0"/>
              <a:t>general area</a:t>
            </a:r>
            <a:r>
              <a:rPr lang="en-US" sz="1300" dirty="0"/>
              <a:t>. We </a:t>
            </a:r>
            <a:r>
              <a:rPr lang="en-US" sz="1300" b="1" i="1" dirty="0"/>
              <a:t>never place an X on the ground stating right here. </a:t>
            </a:r>
            <a:r>
              <a:rPr lang="en-US" sz="1300" dirty="0"/>
              <a:t>It’s up to the </a:t>
            </a:r>
            <a:r>
              <a:rPr lang="en-US" sz="1300" b="1" i="1" dirty="0"/>
              <a:t>system operator to evaluate </a:t>
            </a:r>
            <a:r>
              <a:rPr lang="en-US" sz="1300" dirty="0"/>
              <a:t>your findings and decide if the evidence from your survey results are overwhelming enough for an excavation.</a:t>
            </a:r>
          </a:p>
          <a:p>
            <a:pPr marL="0" indent="0">
              <a:buNone/>
            </a:pPr>
            <a:r>
              <a:rPr lang="en-US" sz="1300" dirty="0"/>
              <a:t>10) If you </a:t>
            </a:r>
            <a:r>
              <a:rPr lang="en-US" sz="1300" b="1" i="1" dirty="0"/>
              <a:t>have to </a:t>
            </a:r>
            <a:r>
              <a:rPr lang="en-US" sz="1300" dirty="0"/>
              <a:t>state, there is a leak: (97%+ sure) You make sure that you can hear the leak from both the “CPU” and from the “Ground Microphone” You need to make sure that all your measurements are as accurate as possible. (Length + Depth) + Correct pipe diameter and pipe material. You give an area that is length x width to location of the leak (example-3ft x 5ft box marking on the ground)</a:t>
            </a:r>
          </a:p>
        </p:txBody>
      </p:sp>
    </p:spTree>
    <p:extLst>
      <p:ext uri="{BB962C8B-B14F-4D97-AF65-F5344CB8AC3E}">
        <p14:creationId xmlns:p14="http://schemas.microsoft.com/office/powerpoint/2010/main" val="11912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p:txBody>
          <a:bodyPr/>
          <a:lstStyle/>
          <a:p>
            <a:r>
              <a:rPr lang="en-US" i="1" u="sng" dirty="0"/>
              <a:t>Reporting</a:t>
            </a:r>
            <a:endParaRPr lang="en-US" u="sng" dirty="0"/>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p:txBody>
          <a:bodyPr>
            <a:normAutofit/>
          </a:bodyPr>
          <a:lstStyle/>
          <a:p>
            <a:r>
              <a:rPr lang="en-US" dirty="0"/>
              <a:t>Use the leak detection PDF file to report the results of all surveys performed on the water system. </a:t>
            </a:r>
          </a:p>
          <a:p>
            <a:r>
              <a:rPr lang="en-US" dirty="0"/>
              <a:t>Once completed, send the file to the project manager for review. After reviewed and finalized, save a copy for yourself and send a copy to the water system and one to Resource Development office personnel.</a:t>
            </a:r>
          </a:p>
        </p:txBody>
      </p:sp>
    </p:spTree>
    <p:extLst>
      <p:ext uri="{BB962C8B-B14F-4D97-AF65-F5344CB8AC3E}">
        <p14:creationId xmlns:p14="http://schemas.microsoft.com/office/powerpoint/2010/main" val="5267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8FC-DA42-402A-BEE1-3D5265C13D79}"/>
              </a:ext>
            </a:extLst>
          </p:cNvPr>
          <p:cNvSpPr>
            <a:spLocks noGrp="1"/>
          </p:cNvSpPr>
          <p:nvPr>
            <p:ph type="title"/>
          </p:nvPr>
        </p:nvSpPr>
        <p:spPr>
          <a:xfrm>
            <a:off x="812800" y="190859"/>
            <a:ext cx="10566400" cy="1143000"/>
          </a:xfrm>
        </p:spPr>
        <p:txBody>
          <a:bodyPr/>
          <a:lstStyle/>
          <a:p>
            <a:r>
              <a:rPr lang="en-US" u="sng" dirty="0"/>
              <a:t>Job Safety practices </a:t>
            </a:r>
          </a:p>
        </p:txBody>
      </p:sp>
      <p:sp>
        <p:nvSpPr>
          <p:cNvPr id="3" name="Content Placeholder 2">
            <a:extLst>
              <a:ext uri="{FF2B5EF4-FFF2-40B4-BE49-F238E27FC236}">
                <a16:creationId xmlns:a16="http://schemas.microsoft.com/office/drawing/2014/main" id="{5FA15FFA-12B1-4FD0-8996-ABB48D1F879A}"/>
              </a:ext>
            </a:extLst>
          </p:cNvPr>
          <p:cNvSpPr>
            <a:spLocks noGrp="1"/>
          </p:cNvSpPr>
          <p:nvPr>
            <p:ph sz="quarter" idx="13"/>
          </p:nvPr>
        </p:nvSpPr>
        <p:spPr/>
        <p:txBody>
          <a:bodyPr/>
          <a:lstStyle/>
          <a:p>
            <a:endParaRPr lang="en-US" dirty="0"/>
          </a:p>
        </p:txBody>
      </p:sp>
      <p:pic>
        <p:nvPicPr>
          <p:cNvPr id="4" name="Picture 3">
            <a:extLst>
              <a:ext uri="{FF2B5EF4-FFF2-40B4-BE49-F238E27FC236}">
                <a16:creationId xmlns:a16="http://schemas.microsoft.com/office/drawing/2014/main" id="{A8F3E7D6-1C6D-4431-B270-C8FE3668F668}"/>
              </a:ext>
            </a:extLst>
          </p:cNvPr>
          <p:cNvPicPr>
            <a:picLocks noChangeAspect="1"/>
          </p:cNvPicPr>
          <p:nvPr/>
        </p:nvPicPr>
        <p:blipFill>
          <a:blip r:embed="rId2"/>
          <a:stretch>
            <a:fillRect/>
          </a:stretch>
        </p:blipFill>
        <p:spPr>
          <a:xfrm>
            <a:off x="0" y="1333859"/>
            <a:ext cx="5814874" cy="4190280"/>
          </a:xfrm>
          <a:prstGeom prst="rect">
            <a:avLst/>
          </a:prstGeom>
        </p:spPr>
      </p:pic>
      <p:pic>
        <p:nvPicPr>
          <p:cNvPr id="5" name="Picture 4">
            <a:extLst>
              <a:ext uri="{FF2B5EF4-FFF2-40B4-BE49-F238E27FC236}">
                <a16:creationId xmlns:a16="http://schemas.microsoft.com/office/drawing/2014/main" id="{F53C7DBB-E4C4-4FCD-940D-BC96CC41C9CE}"/>
              </a:ext>
            </a:extLst>
          </p:cNvPr>
          <p:cNvPicPr>
            <a:picLocks noChangeAspect="1"/>
          </p:cNvPicPr>
          <p:nvPr/>
        </p:nvPicPr>
        <p:blipFill>
          <a:blip r:embed="rId3"/>
          <a:stretch>
            <a:fillRect/>
          </a:stretch>
        </p:blipFill>
        <p:spPr>
          <a:xfrm>
            <a:off x="5894773" y="1333859"/>
            <a:ext cx="6297227" cy="4190279"/>
          </a:xfrm>
          <a:prstGeom prst="rect">
            <a:avLst/>
          </a:prstGeom>
        </p:spPr>
      </p:pic>
    </p:spTree>
    <p:extLst>
      <p:ext uri="{BB962C8B-B14F-4D97-AF65-F5344CB8AC3E}">
        <p14:creationId xmlns:p14="http://schemas.microsoft.com/office/powerpoint/2010/main" val="7451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B89-9074-41D0-BB62-8344CDB56D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D6946A-E616-4ADD-987F-C7DAC2778FBE}"/>
              </a:ext>
            </a:extLst>
          </p:cNvPr>
          <p:cNvSpPr>
            <a:spLocks noGrp="1"/>
          </p:cNvSpPr>
          <p:nvPr>
            <p:ph sz="quarter" idx="13"/>
          </p:nvPr>
        </p:nvSpPr>
        <p:spPr/>
        <p:txBody>
          <a:bodyPr>
            <a:normAutofit/>
          </a:bodyPr>
          <a:lstStyle/>
          <a:p>
            <a:pPr marL="0" indent="0">
              <a:buNone/>
            </a:pPr>
            <a:r>
              <a:rPr lang="en-US" sz="7200" dirty="0"/>
              <a:t>Questions &amp; Comments</a:t>
            </a:r>
          </a:p>
        </p:txBody>
      </p:sp>
    </p:spTree>
    <p:extLst>
      <p:ext uri="{BB962C8B-B14F-4D97-AF65-F5344CB8AC3E}">
        <p14:creationId xmlns:p14="http://schemas.microsoft.com/office/powerpoint/2010/main" val="348499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u="sng" dirty="0"/>
              <a:t>CRWA Mission</a:t>
            </a:r>
          </a:p>
        </p:txBody>
      </p:sp>
      <p:sp>
        <p:nvSpPr>
          <p:cNvPr id="14" name="Content Placeholder 13"/>
          <p:cNvSpPr>
            <a:spLocks noGrp="1"/>
          </p:cNvSpPr>
          <p:nvPr>
            <p:ph sz="quarter" idx="13"/>
          </p:nvPr>
        </p:nvSpPr>
        <p:spPr/>
        <p:txBody>
          <a:bodyPr>
            <a:normAutofit/>
          </a:bodyPr>
          <a:lstStyle/>
          <a:p>
            <a:r>
              <a:rPr lang="en-US" dirty="0"/>
              <a:t>CRWA Incorporated in 1990, California Rural Water Association (CRWA) has emerged as the State’s leading association dedicated to providing on-site technical assistance and specialized training for rural water and wastewater systems. Tapping into the expertise of experienced water and wastewater professionals, CRWA’s governing Board of Directors, administrative staff, and technical field specialists work in concert to offer CRWA members an expansive range of essential programs and member services. </a:t>
            </a:r>
          </a:p>
          <a:p>
            <a:r>
              <a:rPr lang="en-US" dirty="0"/>
              <a:t>CRWA is seeking to assist the Indian Wells Valley Groundwater Authority (IWVGA) with proposed assistance in water auditing, leak detection and repairs. </a:t>
            </a:r>
          </a:p>
          <a:p>
            <a:r>
              <a:rPr lang="en-US" dirty="0"/>
              <a:t>CRWA is the California affiliate of the National Rural water Association, the largest water/wastewater utility membership organization in the nation representing over 28,353 public water and wastewater utilities. </a:t>
            </a:r>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How CRWA may best serve you</a:t>
            </a:r>
          </a:p>
        </p:txBody>
      </p:sp>
      <p:sp>
        <p:nvSpPr>
          <p:cNvPr id="3" name="Content Placeholder 2">
            <a:extLst>
              <a:ext uri="{FF2B5EF4-FFF2-40B4-BE49-F238E27FC236}">
                <a16:creationId xmlns:a16="http://schemas.microsoft.com/office/drawing/2014/main" id="{0B85DC8B-DC41-45CD-AAD6-3B299BDBB5E5}"/>
              </a:ext>
            </a:extLst>
          </p:cNvPr>
          <p:cNvSpPr>
            <a:spLocks noGrp="1"/>
          </p:cNvSpPr>
          <p:nvPr>
            <p:ph sz="quarter" idx="13"/>
          </p:nvPr>
        </p:nvSpPr>
        <p:spPr>
          <a:xfrm>
            <a:off x="812800" y="1600198"/>
            <a:ext cx="10566400" cy="4708237"/>
          </a:xfrm>
        </p:spPr>
        <p:txBody>
          <a:bodyPr>
            <a:normAutofit fontScale="92500" lnSpcReduction="10000"/>
          </a:bodyPr>
          <a:lstStyle/>
          <a:p>
            <a:r>
              <a:rPr lang="en-US" dirty="0">
                <a:cs typeface="Calibri" panose="020F0502020204030204" pitchFamily="34" charset="0"/>
              </a:rPr>
              <a:t>CRWA has intimate knowledge of the severity of the Inyokern’s disadvantage communities as it conducted their Median Household Income(MHI) surveying in February of 2019. CRWA has conducted leak detection audits since 2008 and has experience in the Mojave region. </a:t>
            </a:r>
          </a:p>
          <a:p>
            <a:r>
              <a:rPr lang="en-US" dirty="0">
                <a:cs typeface="Calibri" panose="020F0502020204030204" pitchFamily="34" charset="0"/>
              </a:rPr>
              <a:t>CRWA has developed a Standard Operating Procedure (SOP) for completing Water Audits and Leak Detections for water systems. </a:t>
            </a:r>
            <a:r>
              <a:rPr lang="en-US" dirty="0"/>
              <a:t>Our highly trained leak specialist use cutting edge specialized leak detection technology, non-invasive, accurate leak detection. Our association has a positive working relationship with various state agencies such as the State Water Resources Control Board and Department of Water Resources on a multitude of technical services we provide to communities in California.</a:t>
            </a:r>
            <a:endParaRPr lang="en-US" dirty="0">
              <a:cs typeface="Calibri" panose="020F0502020204030204" pitchFamily="34" charset="0"/>
            </a:endParaRPr>
          </a:p>
          <a:p>
            <a:r>
              <a:rPr lang="en-US" dirty="0">
                <a:cs typeface="Calibri" panose="020F0502020204030204" pitchFamily="34" charset="0"/>
              </a:rPr>
              <a:t>Our SOP provides information on the services our specialists conduct for both Critical Zone System and Fully System Surveying. Along with our SOP attachment, CRWA has also developed a “Preparations Required” document to be used as a form of coordination and demonstration of communication with water systems our staff services. All operations will be carried out by CRWA trained specialist technical staff using self-provided equipment. All operations conducted are to adhere to our Job Safety Analysis provisions. </a:t>
            </a:r>
          </a:p>
          <a:p>
            <a:pPr marL="0" indent="0">
              <a:buNone/>
            </a:pPr>
            <a:endParaRPr lang="en-US" dirty="0"/>
          </a:p>
        </p:txBody>
      </p:sp>
    </p:spTree>
    <p:extLst>
      <p:ext uri="{BB962C8B-B14F-4D97-AF65-F5344CB8AC3E}">
        <p14:creationId xmlns:p14="http://schemas.microsoft.com/office/powerpoint/2010/main" val="69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63" y="1061903"/>
            <a:ext cx="4978400" cy="1143000"/>
          </a:xfrm>
        </p:spPr>
        <p:txBody>
          <a:bodyPr/>
          <a:lstStyle/>
          <a:p>
            <a:br>
              <a:rPr lang="en-US" u="sng" dirty="0"/>
            </a:br>
            <a:br>
              <a:rPr lang="en-US" u="sng" dirty="0"/>
            </a:br>
            <a:r>
              <a:rPr lang="en-US" u="sng" dirty="0"/>
              <a:t>CRWA SGMA Staff   </a:t>
            </a:r>
            <a:br>
              <a:rPr lang="en-US" u="sng" dirty="0"/>
            </a:br>
            <a:endParaRPr lang="en-US" u="sng" dirty="0"/>
          </a:p>
        </p:txBody>
      </p:sp>
      <p:graphicFrame>
        <p:nvGraphicFramePr>
          <p:cNvPr id="3" name="Object 2">
            <a:extLst>
              <a:ext uri="{FF2B5EF4-FFF2-40B4-BE49-F238E27FC236}">
                <a16:creationId xmlns:a16="http://schemas.microsoft.com/office/drawing/2014/main" id="{5EFFC381-8CFC-4A72-8C60-AF5C56EEDA3C}"/>
              </a:ext>
            </a:extLst>
          </p:cNvPr>
          <p:cNvGraphicFramePr>
            <a:graphicFrameLocks noChangeAspect="1"/>
          </p:cNvGraphicFramePr>
          <p:nvPr>
            <p:extLst>
              <p:ext uri="{D42A27DB-BD31-4B8C-83A1-F6EECF244321}">
                <p14:modId xmlns:p14="http://schemas.microsoft.com/office/powerpoint/2010/main" val="1035177760"/>
              </p:ext>
            </p:extLst>
          </p:nvPr>
        </p:nvGraphicFramePr>
        <p:xfrm>
          <a:off x="5823969" y="1600201"/>
          <a:ext cx="6054353" cy="3624396"/>
        </p:xfrm>
        <a:graphic>
          <a:graphicData uri="http://schemas.openxmlformats.org/presentationml/2006/ole">
            <mc:AlternateContent xmlns:mc="http://schemas.openxmlformats.org/markup-compatibility/2006">
              <mc:Choice xmlns:v="urn:schemas-microsoft-com:vml" Requires="v">
                <p:oleObj spid="_x0000_s1056" name="Document" r:id="rId4" imgW="6674129" imgH="3452075" progId="Word.Document.12">
                  <p:embed/>
                </p:oleObj>
              </mc:Choice>
              <mc:Fallback>
                <p:oleObj name="Document" r:id="rId4" imgW="6674129" imgH="3452075" progId="Word.Document.12">
                  <p:embed/>
                  <p:pic>
                    <p:nvPicPr>
                      <p:cNvPr id="0" name=""/>
                      <p:cNvPicPr/>
                      <p:nvPr/>
                    </p:nvPicPr>
                    <p:blipFill>
                      <a:blip r:embed="rId5"/>
                      <a:stretch>
                        <a:fillRect/>
                      </a:stretch>
                    </p:blipFill>
                    <p:spPr>
                      <a:xfrm>
                        <a:off x="5823969" y="1600201"/>
                        <a:ext cx="6054353" cy="3624396"/>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94D337-C3EA-4A77-814E-A3EF4AEE98FE}"/>
              </a:ext>
            </a:extLst>
          </p:cNvPr>
          <p:cNvSpPr txBox="1">
            <a:spLocks/>
          </p:cNvSpPr>
          <p:nvPr/>
        </p:nvSpPr>
        <p:spPr>
          <a:xfrm>
            <a:off x="5856737" y="1061903"/>
            <a:ext cx="5444478"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u="sng" dirty="0"/>
              <a:t>Project Personnel </a:t>
            </a:r>
            <a:br>
              <a:rPr lang="en-US" u="sng" dirty="0"/>
            </a:br>
            <a:endParaRPr lang="en-US" u="sng" dirty="0"/>
          </a:p>
        </p:txBody>
      </p:sp>
      <p:pic>
        <p:nvPicPr>
          <p:cNvPr id="8" name="Picture 7">
            <a:extLst>
              <a:ext uri="{FF2B5EF4-FFF2-40B4-BE49-F238E27FC236}">
                <a16:creationId xmlns:a16="http://schemas.microsoft.com/office/drawing/2014/main" id="{5E281935-A3A6-4489-8D41-D8FA2FB7146B}"/>
              </a:ext>
            </a:extLst>
          </p:cNvPr>
          <p:cNvPicPr>
            <a:picLocks noChangeAspect="1"/>
          </p:cNvPicPr>
          <p:nvPr/>
        </p:nvPicPr>
        <p:blipFill>
          <a:blip r:embed="rId6"/>
          <a:stretch>
            <a:fillRect/>
          </a:stretch>
        </p:blipFill>
        <p:spPr>
          <a:xfrm>
            <a:off x="140163" y="1598529"/>
            <a:ext cx="5716574" cy="4571452"/>
          </a:xfrm>
          <a:prstGeom prst="rect">
            <a:avLst/>
          </a:prstGeom>
        </p:spPr>
      </p:pic>
    </p:spTree>
    <p:extLst>
      <p:ext uri="{BB962C8B-B14F-4D97-AF65-F5344CB8AC3E}">
        <p14:creationId xmlns:p14="http://schemas.microsoft.com/office/powerpoint/2010/main" val="37592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D7F6-7239-4C61-A05C-98ADBFFFE26A}"/>
              </a:ext>
            </a:extLst>
          </p:cNvPr>
          <p:cNvSpPr>
            <a:spLocks noGrp="1"/>
          </p:cNvSpPr>
          <p:nvPr>
            <p:ph type="title"/>
          </p:nvPr>
        </p:nvSpPr>
        <p:spPr>
          <a:xfrm>
            <a:off x="475451" y="354537"/>
            <a:ext cx="5721165" cy="1143000"/>
          </a:xfrm>
        </p:spPr>
        <p:txBody>
          <a:bodyPr/>
          <a:lstStyle/>
          <a:p>
            <a:r>
              <a:rPr lang="en-US" u="sng" dirty="0"/>
              <a:t>Teaching/Training Operators</a:t>
            </a:r>
          </a:p>
        </p:txBody>
      </p:sp>
      <p:pic>
        <p:nvPicPr>
          <p:cNvPr id="6" name="Content Placeholder 5">
            <a:extLst>
              <a:ext uri="{FF2B5EF4-FFF2-40B4-BE49-F238E27FC236}">
                <a16:creationId xmlns:a16="http://schemas.microsoft.com/office/drawing/2014/main" id="{352259E9-573E-4619-A891-5AF28E432B11}"/>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4598" y="1497537"/>
            <a:ext cx="5631402" cy="4344012"/>
          </a:xfrm>
        </p:spPr>
      </p:pic>
      <p:pic>
        <p:nvPicPr>
          <p:cNvPr id="8" name="Content Placeholder 7">
            <a:extLst>
              <a:ext uri="{FF2B5EF4-FFF2-40B4-BE49-F238E27FC236}">
                <a16:creationId xmlns:a16="http://schemas.microsoft.com/office/drawing/2014/main" id="{74257323-9A98-4566-8BBF-87DCA973D3F4}"/>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776479" y="680631"/>
            <a:ext cx="4123267" cy="5496738"/>
          </a:xfrm>
        </p:spPr>
      </p:pic>
    </p:spTree>
    <p:extLst>
      <p:ext uri="{BB962C8B-B14F-4D97-AF65-F5344CB8AC3E}">
        <p14:creationId xmlns:p14="http://schemas.microsoft.com/office/powerpoint/2010/main" val="41016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938F5-80EF-4671-901D-D358E78F5707}"/>
              </a:ext>
            </a:extLst>
          </p:cNvPr>
          <p:cNvSpPr>
            <a:spLocks noGrp="1"/>
          </p:cNvSpPr>
          <p:nvPr>
            <p:ph type="title"/>
          </p:nvPr>
        </p:nvSpPr>
        <p:spPr>
          <a:xfrm>
            <a:off x="812800" y="274638"/>
            <a:ext cx="11052098" cy="1143000"/>
          </a:xfrm>
        </p:spPr>
        <p:txBody>
          <a:bodyPr/>
          <a:lstStyle/>
          <a:p>
            <a:r>
              <a:rPr lang="en-US" u="sng" dirty="0"/>
              <a:t>Standard Operating Procedure</a:t>
            </a:r>
            <a:r>
              <a:rPr lang="en-US" dirty="0"/>
              <a:t> (SOP)</a:t>
            </a:r>
          </a:p>
        </p:txBody>
      </p:sp>
      <p:sp>
        <p:nvSpPr>
          <p:cNvPr id="4" name="Content Placeholder 3">
            <a:extLst>
              <a:ext uri="{FF2B5EF4-FFF2-40B4-BE49-F238E27FC236}">
                <a16:creationId xmlns:a16="http://schemas.microsoft.com/office/drawing/2014/main" id="{ED88F44D-7619-43ED-895B-68B393F81197}"/>
              </a:ext>
            </a:extLst>
          </p:cNvPr>
          <p:cNvSpPr>
            <a:spLocks noGrp="1"/>
          </p:cNvSpPr>
          <p:nvPr>
            <p:ph sz="quarter" idx="13"/>
          </p:nvPr>
        </p:nvSpPr>
        <p:spPr/>
        <p:txBody>
          <a:bodyPr/>
          <a:lstStyle/>
          <a:p>
            <a:pPr marL="0" indent="0">
              <a:buNone/>
            </a:pPr>
            <a:r>
              <a:rPr lang="en-US" b="1" i="1" dirty="0"/>
              <a:t>Purpose</a:t>
            </a:r>
          </a:p>
          <a:p>
            <a:pPr marL="0" indent="0">
              <a:buNone/>
            </a:pPr>
            <a:r>
              <a:rPr lang="en-US" b="1" dirty="0"/>
              <a:t>Critical Zone System Survey</a:t>
            </a:r>
          </a:p>
          <a:p>
            <a:r>
              <a:rPr lang="en-US" b="1" dirty="0"/>
              <a:t>Water Distribution System-Site specific areas-known for water leaks.</a:t>
            </a:r>
          </a:p>
          <a:p>
            <a:pPr marL="0" indent="0">
              <a:buNone/>
            </a:pPr>
            <a:r>
              <a:rPr lang="en-US" b="1" dirty="0"/>
              <a:t>Full System Survey</a:t>
            </a:r>
          </a:p>
          <a:p>
            <a:r>
              <a:rPr lang="en-US" b="1" dirty="0"/>
              <a:t>Water Distribution System-Complete survey of water system.</a:t>
            </a:r>
            <a:endParaRPr lang="en-US" dirty="0"/>
          </a:p>
        </p:txBody>
      </p:sp>
    </p:spTree>
    <p:extLst>
      <p:ext uri="{BB962C8B-B14F-4D97-AF65-F5344CB8AC3E}">
        <p14:creationId xmlns:p14="http://schemas.microsoft.com/office/powerpoint/2010/main" val="25354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938F5-80EF-4671-901D-D358E78F5707}"/>
              </a:ext>
            </a:extLst>
          </p:cNvPr>
          <p:cNvSpPr>
            <a:spLocks noGrp="1"/>
          </p:cNvSpPr>
          <p:nvPr>
            <p:ph type="title"/>
          </p:nvPr>
        </p:nvSpPr>
        <p:spPr/>
        <p:txBody>
          <a:bodyPr/>
          <a:lstStyle/>
          <a:p>
            <a:r>
              <a:rPr lang="en-US" u="sng" dirty="0"/>
              <a:t>SOP</a:t>
            </a:r>
            <a:r>
              <a:rPr lang="en-US" dirty="0"/>
              <a:t> (continued)</a:t>
            </a:r>
          </a:p>
        </p:txBody>
      </p:sp>
      <p:sp>
        <p:nvSpPr>
          <p:cNvPr id="4" name="Content Placeholder 3">
            <a:extLst>
              <a:ext uri="{FF2B5EF4-FFF2-40B4-BE49-F238E27FC236}">
                <a16:creationId xmlns:a16="http://schemas.microsoft.com/office/drawing/2014/main" id="{ED88F44D-7619-43ED-895B-68B393F81197}"/>
              </a:ext>
            </a:extLst>
          </p:cNvPr>
          <p:cNvSpPr>
            <a:spLocks noGrp="1"/>
          </p:cNvSpPr>
          <p:nvPr>
            <p:ph sz="quarter" idx="13"/>
          </p:nvPr>
        </p:nvSpPr>
        <p:spPr>
          <a:xfrm>
            <a:off x="812800" y="1600199"/>
            <a:ext cx="10566400" cy="4782845"/>
          </a:xfrm>
        </p:spPr>
        <p:txBody>
          <a:bodyPr>
            <a:normAutofit fontScale="62500" lnSpcReduction="20000"/>
          </a:bodyPr>
          <a:lstStyle/>
          <a:p>
            <a:pPr marL="0" indent="0">
              <a:buNone/>
            </a:pPr>
            <a:r>
              <a:rPr lang="en-US" sz="2900" b="1" i="1" u="sng" dirty="0"/>
              <a:t>Scope</a:t>
            </a:r>
          </a:p>
          <a:p>
            <a:pPr marL="0" indent="0">
              <a:buNone/>
            </a:pPr>
            <a:r>
              <a:rPr lang="en-US" sz="2500" dirty="0"/>
              <a:t>The purpose of the CRWA Statewide Leak Detection Technical Assistance Program is to provide leak</a:t>
            </a:r>
          </a:p>
          <a:p>
            <a:pPr marL="0" indent="0">
              <a:buNone/>
            </a:pPr>
            <a:r>
              <a:rPr lang="en-US" sz="2500" dirty="0"/>
              <a:t>detection education and technical assistance to small Disadvantaged Communities with limited water</a:t>
            </a:r>
          </a:p>
          <a:p>
            <a:pPr marL="0" indent="0">
              <a:buNone/>
            </a:pPr>
            <a:r>
              <a:rPr lang="en-US" sz="2500" dirty="0"/>
              <a:t>resources. </a:t>
            </a:r>
          </a:p>
          <a:p>
            <a:pPr marL="0" indent="0">
              <a:buNone/>
            </a:pPr>
            <a:r>
              <a:rPr lang="en-US" sz="2500" dirty="0"/>
              <a:t>The proposed CRWA Leak Detection project provides a foundational program on which to build technical expertise in small systems to help reduce existing irrecoverable losses and provide long-term water savings benefits. </a:t>
            </a:r>
          </a:p>
          <a:p>
            <a:pPr marL="0" indent="0">
              <a:buNone/>
            </a:pPr>
            <a:r>
              <a:rPr lang="en-US" sz="2500" dirty="0"/>
              <a:t>CRWA will also provide valuable information and assistance the program to help fix and/or upgrade infrastructure to minimize future water loss.</a:t>
            </a:r>
          </a:p>
          <a:p>
            <a:pPr marL="0" indent="0">
              <a:buNone/>
            </a:pPr>
            <a:r>
              <a:rPr lang="en-US" sz="2500" dirty="0"/>
              <a:t>Leaks are found in old or poorly constructed pipelines, inadequate corrosion protection, poorly maintained</a:t>
            </a:r>
          </a:p>
          <a:p>
            <a:pPr marL="0" indent="0">
              <a:buNone/>
            </a:pPr>
            <a:r>
              <a:rPr lang="en-US" sz="2500" dirty="0"/>
              <a:t>valves and mechanical damage are some of the factors contributing to leakage. Many leaks continue below the surface for long periods of time and remain undetected. </a:t>
            </a:r>
          </a:p>
          <a:p>
            <a:pPr marL="0" indent="0">
              <a:buNone/>
            </a:pPr>
            <a:r>
              <a:rPr lang="en-US" sz="2500" dirty="0"/>
              <a:t>With an aggressive leak detection program, water systems can search for and reduce previously undetected leaks. Water lost after treatment and pressurization, but before delivered for the intended use, is water, money and energy wasted.</a:t>
            </a:r>
          </a:p>
        </p:txBody>
      </p:sp>
    </p:spTree>
    <p:extLst>
      <p:ext uri="{BB962C8B-B14F-4D97-AF65-F5344CB8AC3E}">
        <p14:creationId xmlns:p14="http://schemas.microsoft.com/office/powerpoint/2010/main" val="47343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p:txBody>
          <a:bodyPr/>
          <a:lstStyle/>
          <a:p>
            <a:r>
              <a:rPr lang="en-US" u="sng" dirty="0"/>
              <a:t>Benefits of Leak Detection and Repair</a:t>
            </a:r>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p:txBody>
          <a:bodyPr>
            <a:normAutofit/>
          </a:bodyPr>
          <a:lstStyle/>
          <a:p>
            <a:pPr marL="0" indent="0">
              <a:buNone/>
            </a:pPr>
            <a:r>
              <a:rPr lang="en-US" dirty="0"/>
              <a:t>Minimizing leakage in water systems has many benefits for water customers (and their suppliers). These benefits include:</a:t>
            </a:r>
          </a:p>
          <a:p>
            <a:r>
              <a:rPr lang="en-US" dirty="0"/>
              <a:t>Improved operational efficiency.</a:t>
            </a:r>
          </a:p>
          <a:p>
            <a:r>
              <a:rPr lang="en-US" dirty="0"/>
              <a:t>Lowered water system operational costs.</a:t>
            </a:r>
          </a:p>
          <a:p>
            <a:r>
              <a:rPr lang="en-US" dirty="0"/>
              <a:t>Reduced potential for contamination.</a:t>
            </a:r>
          </a:p>
          <a:p>
            <a:r>
              <a:rPr lang="en-US" dirty="0"/>
              <a:t>Extended life of facilities.</a:t>
            </a:r>
          </a:p>
          <a:p>
            <a:r>
              <a:rPr lang="en-US" dirty="0"/>
              <a:t>Reduced potential property damage and water system liability.</a:t>
            </a:r>
          </a:p>
          <a:p>
            <a:r>
              <a:rPr lang="en-US" dirty="0"/>
              <a:t>Reduced water outage events.</a:t>
            </a:r>
          </a:p>
          <a:p>
            <a:r>
              <a:rPr lang="en-US" dirty="0"/>
              <a:t>Improved public relations.</a:t>
            </a:r>
          </a:p>
        </p:txBody>
      </p:sp>
    </p:spTree>
    <p:extLst>
      <p:ext uri="{BB962C8B-B14F-4D97-AF65-F5344CB8AC3E}">
        <p14:creationId xmlns:p14="http://schemas.microsoft.com/office/powerpoint/2010/main" val="26847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C442-79F5-4EA6-8A4F-32A96049534A}"/>
              </a:ext>
            </a:extLst>
          </p:cNvPr>
          <p:cNvSpPr>
            <a:spLocks noGrp="1"/>
          </p:cNvSpPr>
          <p:nvPr>
            <p:ph type="title"/>
          </p:nvPr>
        </p:nvSpPr>
        <p:spPr/>
        <p:txBody>
          <a:bodyPr/>
          <a:lstStyle/>
          <a:p>
            <a:r>
              <a:rPr lang="en-US" i="1" u="sng" dirty="0"/>
              <a:t>Prerequisites</a:t>
            </a:r>
            <a:endParaRPr lang="en-US" u="sng" dirty="0"/>
          </a:p>
        </p:txBody>
      </p:sp>
      <p:sp>
        <p:nvSpPr>
          <p:cNvPr id="3" name="Content Placeholder 2">
            <a:extLst>
              <a:ext uri="{FF2B5EF4-FFF2-40B4-BE49-F238E27FC236}">
                <a16:creationId xmlns:a16="http://schemas.microsoft.com/office/drawing/2014/main" id="{62C5CC44-E38A-4ED4-A0DE-7ACC806716D1}"/>
              </a:ext>
            </a:extLst>
          </p:cNvPr>
          <p:cNvSpPr>
            <a:spLocks noGrp="1"/>
          </p:cNvSpPr>
          <p:nvPr>
            <p:ph sz="quarter" idx="13"/>
          </p:nvPr>
        </p:nvSpPr>
        <p:spPr/>
        <p:txBody>
          <a:bodyPr>
            <a:normAutofit/>
          </a:bodyPr>
          <a:lstStyle/>
          <a:p>
            <a:r>
              <a:rPr lang="en-US" dirty="0"/>
              <a:t>Leak Detection / Water Efficiency Specialist (Staff)</a:t>
            </a:r>
          </a:p>
          <a:p>
            <a:r>
              <a:rPr lang="en-US" dirty="0"/>
              <a:t>Leak Detection Correlators, Acoustic Ground Microphone, Data Loggers, Metal Detector, Line Locators (Equipment)</a:t>
            </a:r>
          </a:p>
          <a:p>
            <a:r>
              <a:rPr lang="en-US" dirty="0"/>
              <a:t>Class 3 Safety Vest, Boots, 4-Traffic Cones, Survey Sign, Gloves, Safety Glasses, Rain Gear (PPE)</a:t>
            </a:r>
          </a:p>
          <a:p>
            <a:r>
              <a:rPr lang="en-US" dirty="0"/>
              <a:t>Meter Box Lid Lifter, 2 Metal Clamps, Pry Bar, Hydrant Wrench, 2½” Hydrant Port Pressure Gauge, Measuring Wheel, Hand pump (Tools).</a:t>
            </a:r>
          </a:p>
          <a:p>
            <a:r>
              <a:rPr lang="en-US" dirty="0"/>
              <a:t>Worksheets, PDF Work Report (Office)</a:t>
            </a:r>
          </a:p>
        </p:txBody>
      </p:sp>
    </p:spTree>
    <p:extLst>
      <p:ext uri="{BB962C8B-B14F-4D97-AF65-F5344CB8AC3E}">
        <p14:creationId xmlns:p14="http://schemas.microsoft.com/office/powerpoint/2010/main" val="355744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28DC6412-8CE7-4C8A-96E9-2669F16D17E8}">
  <ds:schemaRefs>
    <ds:schemaRef ds:uri="40262f94-9f35-4ac3-9a90-690165a166b7"/>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567</TotalTime>
  <Words>1742</Words>
  <Application>Microsoft Office PowerPoint</Application>
  <PresentationFormat>Widescreen</PresentationFormat>
  <Paragraphs>86</Paragraphs>
  <Slides>17</Slides>
  <Notes>3</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0" baseType="lpstr">
      <vt:lpstr>Arial</vt:lpstr>
      <vt:lpstr>Ocean design template</vt:lpstr>
      <vt:lpstr>Document</vt:lpstr>
      <vt:lpstr>Presentation for Approval  INDIAN WELLS VALLEY GROUNDWATER AUTHORITY Request For Proposal </vt:lpstr>
      <vt:lpstr>CRWA Mission</vt:lpstr>
      <vt:lpstr>How CRWA may best serve you</vt:lpstr>
      <vt:lpstr>  CRWA SGMA Staff    </vt:lpstr>
      <vt:lpstr>Teaching/Training Operators</vt:lpstr>
      <vt:lpstr>Standard Operating Procedure (SOP)</vt:lpstr>
      <vt:lpstr>SOP (continued)</vt:lpstr>
      <vt:lpstr>Benefits of Leak Detection and Repair</vt:lpstr>
      <vt:lpstr>Prerequisites</vt:lpstr>
      <vt:lpstr>CRWA Responsibilities</vt:lpstr>
      <vt:lpstr>Prep to Water System</vt:lpstr>
      <vt:lpstr>Procedure (Phase 1)</vt:lpstr>
      <vt:lpstr>Procedure (Phase 2)</vt:lpstr>
      <vt:lpstr>Procedure (Phase 3) </vt:lpstr>
      <vt:lpstr>Reporting</vt:lpstr>
      <vt:lpstr>Job Safety practices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CRWA Presentation for Approval</dc:title>
  <dc:creator>Michael Sims</dc:creator>
  <cp:lastModifiedBy>Michael Sims</cp:lastModifiedBy>
  <cp:revision>32</cp:revision>
  <dcterms:created xsi:type="dcterms:W3CDTF">2019-06-06T20:58:39Z</dcterms:created>
  <dcterms:modified xsi:type="dcterms:W3CDTF">2019-06-17T02:21:45Z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