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7" r:id="rId2"/>
    <p:sldId id="260" r:id="rId3"/>
    <p:sldId id="261" r:id="rId4"/>
    <p:sldId id="262" r:id="rId5"/>
    <p:sldId id="287" r:id="rId6"/>
    <p:sldId id="259" r:id="rId7"/>
    <p:sldId id="290" r:id="rId8"/>
    <p:sldId id="288" r:id="rId9"/>
    <p:sldId id="265" r:id="rId10"/>
    <p:sldId id="273" r:id="rId11"/>
    <p:sldId id="278" r:id="rId12"/>
    <p:sldId id="279" r:id="rId13"/>
    <p:sldId id="280" r:id="rId14"/>
    <p:sldId id="281"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5F3"/>
    <a:srgbClr val="F8F8F8"/>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7" autoAdjust="0"/>
    <p:restoredTop sz="94660"/>
  </p:normalViewPr>
  <p:slideViewPr>
    <p:cSldViewPr snapToGrid="0">
      <p:cViewPr varScale="1">
        <p:scale>
          <a:sx n="96" d="100"/>
          <a:sy n="96" d="100"/>
        </p:scale>
        <p:origin x="3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682ED-C860-4562-90CC-CD6658557988}"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79F24-114B-4CE2-9CB8-E39F8CD9E77E}" type="slidenum">
              <a:rPr lang="en-US" smtClean="0"/>
              <a:t>‹#›</a:t>
            </a:fld>
            <a:endParaRPr lang="en-US"/>
          </a:p>
        </p:txBody>
      </p:sp>
    </p:spTree>
    <p:extLst>
      <p:ext uri="{BB962C8B-B14F-4D97-AF65-F5344CB8AC3E}">
        <p14:creationId xmlns:p14="http://schemas.microsoft.com/office/powerpoint/2010/main" val="396755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r>
              <a:rPr lang="en-US"/>
              <a:t>October 3, 2019 IWVGA PAC Item 4cii</a:t>
            </a:r>
            <a:endParaRPr lang="en-US" dirty="0"/>
          </a:p>
        </p:txBody>
      </p:sp>
      <p:sp>
        <p:nvSpPr>
          <p:cNvPr id="6" name="Slide Number Placeholder 5"/>
          <p:cNvSpPr>
            <a:spLocks noGrp="1"/>
          </p:cNvSpPr>
          <p:nvPr>
            <p:ph type="sldNum" sz="quarter" idx="12"/>
          </p:nvPr>
        </p:nvSpPr>
        <p:spPr/>
        <p:txBody>
          <a:bodyPr/>
          <a:lstStyle/>
          <a:p>
            <a:fld id="{ADA82B71-D980-4A72-B349-91A7F7B71C00}" type="slidenum">
              <a:rPr lang="en-US" smtClean="0"/>
              <a:pPr/>
              <a:t>1</a:t>
            </a:fld>
            <a:endParaRPr lang="en-US" dirty="0"/>
          </a:p>
        </p:txBody>
      </p:sp>
    </p:spTree>
    <p:extLst>
      <p:ext uri="{BB962C8B-B14F-4D97-AF65-F5344CB8AC3E}">
        <p14:creationId xmlns:p14="http://schemas.microsoft.com/office/powerpoint/2010/main" val="28178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827FCF3-55F8-44AA-8D15-4ED6B4795FD8}" type="slidenum">
              <a:rPr lang="en-US" smtClean="0"/>
              <a:pPr/>
              <a:t>‹#›</a:t>
            </a:fld>
            <a:endParaRPr lang="en-US" dirty="0"/>
          </a:p>
        </p:txBody>
      </p:sp>
    </p:spTree>
    <p:extLst>
      <p:ext uri="{BB962C8B-B14F-4D97-AF65-F5344CB8AC3E}">
        <p14:creationId xmlns:p14="http://schemas.microsoft.com/office/powerpoint/2010/main" val="299838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A5D4FC90-54D5-4B1E-8BC6-6D9B5CD083A3}"/>
              </a:ext>
            </a:extLst>
          </p:cNvPr>
          <p:cNvSpPr>
            <a:spLocks noGrp="1"/>
          </p:cNvSpPr>
          <p:nvPr>
            <p:ph type="dt" sz="half" idx="10"/>
          </p:nvPr>
        </p:nvSpPr>
        <p:spPr>
          <a:xfrm>
            <a:off x="838200" y="6356360"/>
            <a:ext cx="2743200" cy="365125"/>
          </a:xfrm>
          <a:prstGeom prst="rect">
            <a:avLst/>
          </a:prstGeom>
        </p:spPr>
        <p:txBody>
          <a:bodyPr/>
          <a:lstStyle/>
          <a:p>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98F47AC7-86FA-4D30-97AB-65FA03E51207}"/>
              </a:ext>
            </a:extLst>
          </p:cNvPr>
          <p:cNvSpPr>
            <a:spLocks noGrp="1"/>
          </p:cNvSpPr>
          <p:nvPr>
            <p:ph type="ftr" sz="quarter" idx="11"/>
          </p:nvPr>
        </p:nvSpPr>
        <p:spPr>
          <a:xfrm>
            <a:off x="4038600" y="6356360"/>
            <a:ext cx="4114800" cy="365125"/>
          </a:xfrm>
          <a:prstGeom prst="rect">
            <a:avLst/>
          </a:prstGeom>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8B7080D4-3E9F-4EDB-B54B-F07039D5435A}"/>
              </a:ext>
            </a:extLst>
          </p:cNvPr>
          <p:cNvSpPr>
            <a:spLocks noGrp="1"/>
          </p:cNvSpPr>
          <p:nvPr>
            <p:ph type="sldNum" sz="quarter" idx="12"/>
          </p:nvPr>
        </p:nvSpPr>
        <p:spPr>
          <a:xfrm>
            <a:off x="8259618" y="6413520"/>
            <a:ext cx="2743200" cy="365125"/>
          </a:xfrm>
        </p:spPr>
        <p:txBody>
          <a:bodyPr/>
          <a:lstStyle>
            <a:lvl1pPr>
              <a:defRPr>
                <a:solidFill>
                  <a:schemeClr val="tx1"/>
                </a:solidFill>
              </a:defRPr>
            </a:lvl1pPr>
          </a:lstStyle>
          <a:p>
            <a:fld id="{4827FCF3-55F8-44AA-8D15-4ED6B4795FD8}" type="slidenum">
              <a:rPr lang="en-US" smtClean="0"/>
              <a:pPr/>
              <a:t>‹#›</a:t>
            </a:fld>
            <a:endParaRPr lang="en-US" dirty="0"/>
          </a:p>
        </p:txBody>
      </p:sp>
    </p:spTree>
    <p:extLst>
      <p:ext uri="{BB962C8B-B14F-4D97-AF65-F5344CB8AC3E}">
        <p14:creationId xmlns:p14="http://schemas.microsoft.com/office/powerpoint/2010/main" val="3942824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9302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47800"/>
            <a:ext cx="10515600" cy="4729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07400" y="6221423"/>
            <a:ext cx="2743200" cy="365125"/>
          </a:xfrm>
          <a:prstGeom prst="rect">
            <a:avLst/>
          </a:prstGeom>
        </p:spPr>
        <p:txBody>
          <a:bodyPr vert="horz" lIns="91440" tIns="45720" rIns="91440" bIns="45720" rtlCol="0" anchor="ctr"/>
          <a:lstStyle>
            <a:lvl1pPr algn="r">
              <a:defRPr sz="1200">
                <a:solidFill>
                  <a:schemeClr val="tx1"/>
                </a:solidFill>
              </a:defRPr>
            </a:lvl1pPr>
          </a:lstStyle>
          <a:p>
            <a:fld id="{4827FCF3-55F8-44AA-8D15-4ED6B4795FD8}" type="slidenum">
              <a:rPr lang="en-US" smtClean="0"/>
              <a:pPr/>
              <a:t>‹#›</a:t>
            </a:fld>
            <a:endParaRPr lang="en-US" dirty="0"/>
          </a:p>
        </p:txBody>
      </p:sp>
    </p:spTree>
    <p:extLst>
      <p:ext uri="{BB962C8B-B14F-4D97-AF65-F5344CB8AC3E}">
        <p14:creationId xmlns:p14="http://schemas.microsoft.com/office/powerpoint/2010/main" val="429637610"/>
      </p:ext>
    </p:extLst>
  </p:cSld>
  <p:clrMap bg1="lt1" tx1="dk1" bg2="lt2" tx2="dk2" accent1="accent1" accent2="accent2" accent3="accent3" accent4="accent4" accent5="accent5" accent6="accent6" hlink="hlink" folHlink="folHlink"/>
  <p:sldLayoutIdLst>
    <p:sldLayoutId id="2147483674" r:id="rId1"/>
    <p:sldLayoutId id="2147483673" r:id="rId2"/>
  </p:sldLayoutIdLst>
  <p:hf hdr="0" ftr="0" dt="0"/>
  <p:txStyles>
    <p:titleStyle>
      <a:lvl1pPr algn="l" defTabSz="91437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D447-E710-4013-A321-3A2B91DC6599}"/>
              </a:ext>
            </a:extLst>
          </p:cNvPr>
          <p:cNvSpPr>
            <a:spLocks noGrp="1"/>
          </p:cNvSpPr>
          <p:nvPr>
            <p:ph type="ctrTitle"/>
          </p:nvPr>
        </p:nvSpPr>
        <p:spPr>
          <a:xfrm>
            <a:off x="47897" y="1041400"/>
            <a:ext cx="12096206" cy="2387600"/>
          </a:xfrm>
        </p:spPr>
        <p:txBody>
          <a:bodyPr>
            <a:normAutofit/>
          </a:bodyPr>
          <a:lstStyle/>
          <a:p>
            <a:r>
              <a:rPr lang="en-US" sz="4400" dirty="0"/>
              <a:t>Urban Community Drought Relief Grant</a:t>
            </a:r>
            <a:br>
              <a:rPr lang="en-US" sz="4400" dirty="0"/>
            </a:br>
            <a:br>
              <a:rPr lang="en-US" sz="4400" dirty="0"/>
            </a:br>
            <a:r>
              <a:rPr lang="en-US" sz="4400" dirty="0"/>
              <a:t>IWVGA Shallow Well System Consolidation Project</a:t>
            </a:r>
          </a:p>
        </p:txBody>
      </p:sp>
      <p:sp>
        <p:nvSpPr>
          <p:cNvPr id="3" name="Subtitle 2">
            <a:extLst>
              <a:ext uri="{FF2B5EF4-FFF2-40B4-BE49-F238E27FC236}">
                <a16:creationId xmlns:a16="http://schemas.microsoft.com/office/drawing/2014/main" id="{24863928-1787-4348-8D75-5049678E65FB}"/>
              </a:ext>
            </a:extLst>
          </p:cNvPr>
          <p:cNvSpPr>
            <a:spLocks noGrp="1"/>
          </p:cNvSpPr>
          <p:nvPr>
            <p:ph type="subTitle" idx="1"/>
          </p:nvPr>
        </p:nvSpPr>
        <p:spPr/>
        <p:txBody>
          <a:bodyPr>
            <a:normAutofit/>
          </a:bodyPr>
          <a:lstStyle/>
          <a:p>
            <a:r>
              <a:rPr lang="en-US" sz="3200" i="1" dirty="0"/>
              <a:t>IWVGA Board Meeting</a:t>
            </a:r>
            <a:r>
              <a:rPr lang="en-US" sz="3200" i="1"/>
              <a:t>: 4/10/24</a:t>
            </a:r>
            <a:endParaRPr lang="en-US" sz="3200" i="1" dirty="0"/>
          </a:p>
        </p:txBody>
      </p:sp>
      <p:sp>
        <p:nvSpPr>
          <p:cNvPr id="4" name="Slide Number Placeholder 3">
            <a:extLst>
              <a:ext uri="{FF2B5EF4-FFF2-40B4-BE49-F238E27FC236}">
                <a16:creationId xmlns:a16="http://schemas.microsoft.com/office/drawing/2014/main" id="{149F9652-CB7B-41C2-A3C9-8E7A57B4DA55}"/>
              </a:ext>
            </a:extLst>
          </p:cNvPr>
          <p:cNvSpPr>
            <a:spLocks noGrp="1"/>
          </p:cNvSpPr>
          <p:nvPr>
            <p:ph type="sldNum" sz="quarter" idx="12"/>
          </p:nvPr>
        </p:nvSpPr>
        <p:spPr>
          <a:xfrm>
            <a:off x="8399318" y="6210320"/>
            <a:ext cx="2743200" cy="365125"/>
          </a:xfrm>
        </p:spPr>
        <p:txBody>
          <a:bodyPr/>
          <a:lstStyle/>
          <a:p>
            <a:fld id="{4827FCF3-55F8-44AA-8D15-4ED6B4795FD8}"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377187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84CA-608A-E885-A16E-D141F97722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6DDC83-F89A-354F-78BF-C3BE7C3767D4}"/>
              </a:ext>
            </a:extLst>
          </p:cNvPr>
          <p:cNvPicPr>
            <a:picLocks noChangeAspect="1"/>
          </p:cNvPicPr>
          <p:nvPr/>
        </p:nvPicPr>
        <p:blipFill>
          <a:blip r:embed="rId2"/>
          <a:stretch>
            <a:fillRect/>
          </a:stretch>
        </p:blipFill>
        <p:spPr>
          <a:xfrm>
            <a:off x="690562" y="511566"/>
            <a:ext cx="10810875" cy="6276639"/>
          </a:xfrm>
          <a:prstGeom prst="rect">
            <a:avLst/>
          </a:prstGeom>
        </p:spPr>
      </p:pic>
      <p:sp>
        <p:nvSpPr>
          <p:cNvPr id="2" name="Title 1">
            <a:extLst>
              <a:ext uri="{FF2B5EF4-FFF2-40B4-BE49-F238E27FC236}">
                <a16:creationId xmlns:a16="http://schemas.microsoft.com/office/drawing/2014/main" id="{CD2CDC06-E2CD-E1C8-5DEB-09E93FD4C437}"/>
              </a:ext>
            </a:extLst>
          </p:cNvPr>
          <p:cNvSpPr>
            <a:spLocks noGrp="1"/>
          </p:cNvSpPr>
          <p:nvPr>
            <p:ph type="title"/>
          </p:nvPr>
        </p:nvSpPr>
        <p:spPr>
          <a:xfrm>
            <a:off x="0" y="0"/>
            <a:ext cx="10515600" cy="930271"/>
          </a:xfrm>
        </p:spPr>
        <p:txBody>
          <a:bodyPr anchor="t">
            <a:normAutofit/>
          </a:bodyPr>
          <a:lstStyle/>
          <a:p>
            <a:r>
              <a:rPr lang="en-US" dirty="0"/>
              <a:t>Potential Consolidations</a:t>
            </a:r>
          </a:p>
        </p:txBody>
      </p:sp>
      <p:sp>
        <p:nvSpPr>
          <p:cNvPr id="4" name="Slide Number Placeholder 3">
            <a:extLst>
              <a:ext uri="{FF2B5EF4-FFF2-40B4-BE49-F238E27FC236}">
                <a16:creationId xmlns:a16="http://schemas.microsoft.com/office/drawing/2014/main" id="{21942937-5EB1-1281-F362-80EAE4AFA70A}"/>
              </a:ext>
            </a:extLst>
          </p:cNvPr>
          <p:cNvSpPr>
            <a:spLocks noGrp="1"/>
          </p:cNvSpPr>
          <p:nvPr>
            <p:ph type="sldNum" sz="quarter" idx="12"/>
          </p:nvPr>
        </p:nvSpPr>
        <p:spPr/>
        <p:txBody>
          <a:bodyPr/>
          <a:lstStyle/>
          <a:p>
            <a:fld id="{4827FCF3-55F8-44AA-8D15-4ED6B4795FD8}" type="slidenum">
              <a:rPr lang="en-US" smtClean="0"/>
              <a:pPr/>
              <a:t>10</a:t>
            </a:fld>
            <a:endParaRPr lang="en-US" dirty="0"/>
          </a:p>
        </p:txBody>
      </p:sp>
      <p:sp>
        <p:nvSpPr>
          <p:cNvPr id="10" name="TextBox 9">
            <a:extLst>
              <a:ext uri="{FF2B5EF4-FFF2-40B4-BE49-F238E27FC236}">
                <a16:creationId xmlns:a16="http://schemas.microsoft.com/office/drawing/2014/main" id="{2B9147B8-DC60-C21D-BE45-F7C554CE7D30}"/>
              </a:ext>
            </a:extLst>
          </p:cNvPr>
          <p:cNvSpPr txBox="1"/>
          <p:nvPr/>
        </p:nvSpPr>
        <p:spPr>
          <a:xfrm rot="20383544">
            <a:off x="8172780" y="5201304"/>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11" name="TextBox 10">
            <a:extLst>
              <a:ext uri="{FF2B5EF4-FFF2-40B4-BE49-F238E27FC236}">
                <a16:creationId xmlns:a16="http://schemas.microsoft.com/office/drawing/2014/main" id="{EE121EAF-5189-56E7-B01E-E904BACC4425}"/>
              </a:ext>
            </a:extLst>
          </p:cNvPr>
          <p:cNvSpPr txBox="1"/>
          <p:nvPr/>
        </p:nvSpPr>
        <p:spPr>
          <a:xfrm>
            <a:off x="8137416" y="6069435"/>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12" name="TextBox 11">
            <a:extLst>
              <a:ext uri="{FF2B5EF4-FFF2-40B4-BE49-F238E27FC236}">
                <a16:creationId xmlns:a16="http://schemas.microsoft.com/office/drawing/2014/main" id="{C5B053B8-0CF9-FDC6-4DF3-D45D6D5134D3}"/>
              </a:ext>
            </a:extLst>
          </p:cNvPr>
          <p:cNvSpPr txBox="1"/>
          <p:nvPr/>
        </p:nvSpPr>
        <p:spPr>
          <a:xfrm rot="18976816">
            <a:off x="7163129" y="4598055"/>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2120</a:t>
            </a:r>
          </a:p>
        </p:txBody>
      </p:sp>
      <p:sp>
        <p:nvSpPr>
          <p:cNvPr id="13" name="TextBox 12">
            <a:extLst>
              <a:ext uri="{FF2B5EF4-FFF2-40B4-BE49-F238E27FC236}">
                <a16:creationId xmlns:a16="http://schemas.microsoft.com/office/drawing/2014/main" id="{0E6C2D0B-23AC-DB35-E0CF-813B8CB6F037}"/>
              </a:ext>
            </a:extLst>
          </p:cNvPr>
          <p:cNvSpPr txBox="1"/>
          <p:nvPr/>
        </p:nvSpPr>
        <p:spPr>
          <a:xfrm rot="3067423">
            <a:off x="3365774" y="4137931"/>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2150</a:t>
            </a:r>
          </a:p>
        </p:txBody>
      </p:sp>
      <p:sp>
        <p:nvSpPr>
          <p:cNvPr id="15" name="TextBox 14">
            <a:extLst>
              <a:ext uri="{FF2B5EF4-FFF2-40B4-BE49-F238E27FC236}">
                <a16:creationId xmlns:a16="http://schemas.microsoft.com/office/drawing/2014/main" id="{9C3EA848-F857-A2F2-A366-7425EBFCFC43}"/>
              </a:ext>
            </a:extLst>
          </p:cNvPr>
          <p:cNvSpPr txBox="1"/>
          <p:nvPr/>
        </p:nvSpPr>
        <p:spPr>
          <a:xfrm rot="3824720">
            <a:off x="4682087" y="3606271"/>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16" name="TextBox 15">
            <a:extLst>
              <a:ext uri="{FF2B5EF4-FFF2-40B4-BE49-F238E27FC236}">
                <a16:creationId xmlns:a16="http://schemas.microsoft.com/office/drawing/2014/main" id="{B5D2EB8E-F968-0F55-1CD4-0F265A079A66}"/>
              </a:ext>
            </a:extLst>
          </p:cNvPr>
          <p:cNvSpPr txBox="1"/>
          <p:nvPr/>
        </p:nvSpPr>
        <p:spPr>
          <a:xfrm rot="3054947">
            <a:off x="5069438" y="1725368"/>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17" name="TextBox 16">
            <a:extLst>
              <a:ext uri="{FF2B5EF4-FFF2-40B4-BE49-F238E27FC236}">
                <a16:creationId xmlns:a16="http://schemas.microsoft.com/office/drawing/2014/main" id="{0278276C-C26F-D511-D9A6-0457E2531ACC}"/>
              </a:ext>
            </a:extLst>
          </p:cNvPr>
          <p:cNvSpPr txBox="1"/>
          <p:nvPr/>
        </p:nvSpPr>
        <p:spPr>
          <a:xfrm rot="3824720">
            <a:off x="6196561" y="2608138"/>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2120</a:t>
            </a:r>
          </a:p>
        </p:txBody>
      </p:sp>
      <p:sp>
        <p:nvSpPr>
          <p:cNvPr id="7" name="TextBox 6">
            <a:extLst>
              <a:ext uri="{FF2B5EF4-FFF2-40B4-BE49-F238E27FC236}">
                <a16:creationId xmlns:a16="http://schemas.microsoft.com/office/drawing/2014/main" id="{4A89B7E2-1026-0933-61D0-61F5F9ED40E6}"/>
              </a:ext>
            </a:extLst>
          </p:cNvPr>
          <p:cNvSpPr txBox="1"/>
          <p:nvPr/>
        </p:nvSpPr>
        <p:spPr>
          <a:xfrm rot="19458523">
            <a:off x="10565991" y="6436702"/>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2150</a:t>
            </a:r>
          </a:p>
        </p:txBody>
      </p:sp>
      <p:pic>
        <p:nvPicPr>
          <p:cNvPr id="3" name="Picture 2">
            <a:extLst>
              <a:ext uri="{FF2B5EF4-FFF2-40B4-BE49-F238E27FC236}">
                <a16:creationId xmlns:a16="http://schemas.microsoft.com/office/drawing/2014/main" id="{E24923BD-632A-1743-F242-31D58277277A}"/>
              </a:ext>
            </a:extLst>
          </p:cNvPr>
          <p:cNvPicPr>
            <a:picLocks noChangeAspect="1"/>
          </p:cNvPicPr>
          <p:nvPr/>
        </p:nvPicPr>
        <p:blipFill rotWithShape="1">
          <a:blip r:embed="rId3"/>
          <a:srcRect r="-62"/>
          <a:stretch/>
        </p:blipFill>
        <p:spPr>
          <a:xfrm>
            <a:off x="2536164" y="5921886"/>
            <a:ext cx="3826535" cy="750536"/>
          </a:xfrm>
          <a:prstGeom prst="rect">
            <a:avLst/>
          </a:prstGeom>
          <a:ln>
            <a:solidFill>
              <a:schemeClr val="accent1"/>
            </a:solidFill>
          </a:ln>
        </p:spPr>
      </p:pic>
      <p:sp>
        <p:nvSpPr>
          <p:cNvPr id="21" name="Rectangle 20">
            <a:extLst>
              <a:ext uri="{FF2B5EF4-FFF2-40B4-BE49-F238E27FC236}">
                <a16:creationId xmlns:a16="http://schemas.microsoft.com/office/drawing/2014/main" id="{44BA0663-8A34-CA4C-6F1F-766821F1C776}"/>
              </a:ext>
            </a:extLst>
          </p:cNvPr>
          <p:cNvSpPr/>
          <p:nvPr/>
        </p:nvSpPr>
        <p:spPr>
          <a:xfrm>
            <a:off x="4895850" y="5967414"/>
            <a:ext cx="1408049" cy="6715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ED90BB7-457D-E1B3-A2EE-26247AD97594}"/>
              </a:ext>
            </a:extLst>
          </p:cNvPr>
          <p:cNvPicPr>
            <a:picLocks noChangeAspect="1"/>
          </p:cNvPicPr>
          <p:nvPr/>
        </p:nvPicPr>
        <p:blipFill>
          <a:blip r:embed="rId4"/>
          <a:stretch>
            <a:fillRect/>
          </a:stretch>
        </p:blipFill>
        <p:spPr>
          <a:xfrm>
            <a:off x="5055925" y="5967414"/>
            <a:ext cx="1247974" cy="396415"/>
          </a:xfrm>
          <a:prstGeom prst="rect">
            <a:avLst/>
          </a:prstGeom>
        </p:spPr>
      </p:pic>
    </p:spTree>
    <p:extLst>
      <p:ext uri="{BB962C8B-B14F-4D97-AF65-F5344CB8AC3E}">
        <p14:creationId xmlns:p14="http://schemas.microsoft.com/office/powerpoint/2010/main" val="278859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44038-7540-123F-4E85-791226AFB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83EAFA-705E-19A3-25FD-A2CDD1A89AD7}"/>
              </a:ext>
            </a:extLst>
          </p:cNvPr>
          <p:cNvSpPr>
            <a:spLocks noGrp="1"/>
          </p:cNvSpPr>
          <p:nvPr>
            <p:ph type="title"/>
          </p:nvPr>
        </p:nvSpPr>
        <p:spPr>
          <a:xfrm>
            <a:off x="0" y="0"/>
            <a:ext cx="10515600" cy="930271"/>
          </a:xfrm>
        </p:spPr>
        <p:txBody>
          <a:bodyPr anchor="t">
            <a:normAutofit/>
          </a:bodyPr>
          <a:lstStyle/>
          <a:p>
            <a:r>
              <a:rPr lang="en-US" dirty="0"/>
              <a:t>Potential Consolidations</a:t>
            </a:r>
          </a:p>
        </p:txBody>
      </p:sp>
      <p:pic>
        <p:nvPicPr>
          <p:cNvPr id="6" name="Picture 5" descr="A blueprint of a building&#10;&#10;Description automatically generated">
            <a:extLst>
              <a:ext uri="{FF2B5EF4-FFF2-40B4-BE49-F238E27FC236}">
                <a16:creationId xmlns:a16="http://schemas.microsoft.com/office/drawing/2014/main" id="{9BC1C6CD-F818-1335-C03F-F02AD53033BF}"/>
              </a:ext>
            </a:extLst>
          </p:cNvPr>
          <p:cNvPicPr>
            <a:picLocks noChangeAspect="1"/>
          </p:cNvPicPr>
          <p:nvPr/>
        </p:nvPicPr>
        <p:blipFill rotWithShape="1">
          <a:blip r:embed="rId2">
            <a:extLst>
              <a:ext uri="{28A0092B-C50C-407E-A947-70E740481C1C}">
                <a14:useLocalDpi xmlns:a14="http://schemas.microsoft.com/office/drawing/2010/main" val="0"/>
              </a:ext>
            </a:extLst>
          </a:blip>
          <a:srcRect l="1635" t="3446" r="1255" b="11758"/>
          <a:stretch/>
        </p:blipFill>
        <p:spPr>
          <a:xfrm>
            <a:off x="84492" y="557350"/>
            <a:ext cx="11050233" cy="6176825"/>
          </a:xfrm>
          <a:prstGeom prst="rect">
            <a:avLst/>
          </a:prstGeom>
        </p:spPr>
      </p:pic>
      <p:pic>
        <p:nvPicPr>
          <p:cNvPr id="4" name="Picture 3">
            <a:extLst>
              <a:ext uri="{FF2B5EF4-FFF2-40B4-BE49-F238E27FC236}">
                <a16:creationId xmlns:a16="http://schemas.microsoft.com/office/drawing/2014/main" id="{265CF329-1AE0-D16D-48BD-E3FB0822EACB}"/>
              </a:ext>
            </a:extLst>
          </p:cNvPr>
          <p:cNvPicPr>
            <a:picLocks noChangeAspect="1"/>
          </p:cNvPicPr>
          <p:nvPr/>
        </p:nvPicPr>
        <p:blipFill>
          <a:blip r:embed="rId3"/>
          <a:stretch>
            <a:fillRect/>
          </a:stretch>
        </p:blipFill>
        <p:spPr>
          <a:xfrm>
            <a:off x="1942592" y="6059043"/>
            <a:ext cx="3183817" cy="744982"/>
          </a:xfrm>
          <a:prstGeom prst="rect">
            <a:avLst/>
          </a:prstGeom>
          <a:ln>
            <a:solidFill>
              <a:schemeClr val="accent1"/>
            </a:solidFill>
          </a:ln>
        </p:spPr>
      </p:pic>
    </p:spTree>
    <p:extLst>
      <p:ext uri="{BB962C8B-B14F-4D97-AF65-F5344CB8AC3E}">
        <p14:creationId xmlns:p14="http://schemas.microsoft.com/office/powerpoint/2010/main" val="64313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FA18D-7295-CE7A-2E0F-C04E0D153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C6410-1736-52D6-2D3A-6F33BE93F09E}"/>
              </a:ext>
            </a:extLst>
          </p:cNvPr>
          <p:cNvSpPr>
            <a:spLocks noGrp="1"/>
          </p:cNvSpPr>
          <p:nvPr>
            <p:ph type="title"/>
          </p:nvPr>
        </p:nvSpPr>
        <p:spPr>
          <a:xfrm>
            <a:off x="0" y="0"/>
            <a:ext cx="10515600" cy="930271"/>
          </a:xfrm>
        </p:spPr>
        <p:txBody>
          <a:bodyPr anchor="t">
            <a:normAutofit/>
          </a:bodyPr>
          <a:lstStyle/>
          <a:p>
            <a:r>
              <a:rPr lang="en-US" dirty="0"/>
              <a:t>Potential Consolidations</a:t>
            </a:r>
          </a:p>
        </p:txBody>
      </p:sp>
      <p:pic>
        <p:nvPicPr>
          <p:cNvPr id="4" name="Picture 3" descr="A map of a neighborhood&#10;&#10;Description automatically generated">
            <a:extLst>
              <a:ext uri="{FF2B5EF4-FFF2-40B4-BE49-F238E27FC236}">
                <a16:creationId xmlns:a16="http://schemas.microsoft.com/office/drawing/2014/main" id="{B48E1055-34A1-60EE-ABCE-8E58727EFBF8}"/>
              </a:ext>
            </a:extLst>
          </p:cNvPr>
          <p:cNvPicPr>
            <a:picLocks noChangeAspect="1"/>
          </p:cNvPicPr>
          <p:nvPr/>
        </p:nvPicPr>
        <p:blipFill rotWithShape="1">
          <a:blip r:embed="rId2">
            <a:extLst>
              <a:ext uri="{28A0092B-C50C-407E-A947-70E740481C1C}">
                <a14:useLocalDpi xmlns:a14="http://schemas.microsoft.com/office/drawing/2010/main" val="0"/>
              </a:ext>
            </a:extLst>
          </a:blip>
          <a:srcRect l="1677" t="3558" r="1242" b="11860"/>
          <a:stretch/>
        </p:blipFill>
        <p:spPr>
          <a:xfrm>
            <a:off x="69668" y="552221"/>
            <a:ext cx="11066145" cy="6193071"/>
          </a:xfrm>
          <a:prstGeom prst="rect">
            <a:avLst/>
          </a:prstGeom>
        </p:spPr>
      </p:pic>
      <p:pic>
        <p:nvPicPr>
          <p:cNvPr id="6" name="Picture 5">
            <a:extLst>
              <a:ext uri="{FF2B5EF4-FFF2-40B4-BE49-F238E27FC236}">
                <a16:creationId xmlns:a16="http://schemas.microsoft.com/office/drawing/2014/main" id="{85A64317-8247-4114-C881-F82BFBD65FD9}"/>
              </a:ext>
            </a:extLst>
          </p:cNvPr>
          <p:cNvPicPr>
            <a:picLocks noChangeAspect="1"/>
          </p:cNvPicPr>
          <p:nvPr/>
        </p:nvPicPr>
        <p:blipFill>
          <a:blip r:embed="rId3"/>
          <a:stretch>
            <a:fillRect/>
          </a:stretch>
        </p:blipFill>
        <p:spPr>
          <a:xfrm>
            <a:off x="307251" y="731956"/>
            <a:ext cx="3824162" cy="750536"/>
          </a:xfrm>
          <a:prstGeom prst="rect">
            <a:avLst/>
          </a:prstGeom>
          <a:ln>
            <a:solidFill>
              <a:schemeClr val="accent1"/>
            </a:solidFill>
          </a:ln>
        </p:spPr>
      </p:pic>
      <p:cxnSp>
        <p:nvCxnSpPr>
          <p:cNvPr id="8" name="Straight Connector 7">
            <a:extLst>
              <a:ext uri="{FF2B5EF4-FFF2-40B4-BE49-F238E27FC236}">
                <a16:creationId xmlns:a16="http://schemas.microsoft.com/office/drawing/2014/main" id="{85D0104E-CFEC-74D5-D949-0D73E05FE8FD}"/>
              </a:ext>
            </a:extLst>
          </p:cNvPr>
          <p:cNvCxnSpPr>
            <a:cxnSpLocks/>
          </p:cNvCxnSpPr>
          <p:nvPr/>
        </p:nvCxnSpPr>
        <p:spPr>
          <a:xfrm flipV="1">
            <a:off x="5062779" y="4036396"/>
            <a:ext cx="0" cy="183441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E56B9FF8-D4F1-6612-FD81-822503EC29D9}"/>
              </a:ext>
            </a:extLst>
          </p:cNvPr>
          <p:cNvCxnSpPr>
            <a:cxnSpLocks/>
          </p:cNvCxnSpPr>
          <p:nvPr/>
        </p:nvCxnSpPr>
        <p:spPr>
          <a:xfrm flipV="1">
            <a:off x="3459306" y="4036396"/>
            <a:ext cx="0" cy="183441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14D63EF8-32CC-BB29-02BA-2A04DF5E8974}"/>
              </a:ext>
            </a:extLst>
          </p:cNvPr>
          <p:cNvCxnSpPr>
            <a:cxnSpLocks/>
          </p:cNvCxnSpPr>
          <p:nvPr/>
        </p:nvCxnSpPr>
        <p:spPr>
          <a:xfrm flipV="1">
            <a:off x="5748579" y="2201636"/>
            <a:ext cx="0" cy="137682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DBEC8A21-9BAC-91FD-FC57-06E5B3020039}"/>
              </a:ext>
            </a:extLst>
          </p:cNvPr>
          <p:cNvCxnSpPr>
            <a:cxnSpLocks/>
          </p:cNvCxnSpPr>
          <p:nvPr/>
        </p:nvCxnSpPr>
        <p:spPr>
          <a:xfrm flipV="1">
            <a:off x="5297729" y="3573976"/>
            <a:ext cx="0" cy="46242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AED1F825-6478-6F17-9E8D-3EB56B05120E}"/>
              </a:ext>
            </a:extLst>
          </p:cNvPr>
          <p:cNvCxnSpPr>
            <a:cxnSpLocks/>
          </p:cNvCxnSpPr>
          <p:nvPr/>
        </p:nvCxnSpPr>
        <p:spPr>
          <a:xfrm flipV="1">
            <a:off x="4688129" y="3497036"/>
            <a:ext cx="0" cy="53936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55EB38F8-4A26-6DFB-82E6-BD26ADF82844}"/>
              </a:ext>
            </a:extLst>
          </p:cNvPr>
          <p:cNvCxnSpPr>
            <a:cxnSpLocks/>
          </p:cNvCxnSpPr>
          <p:nvPr/>
        </p:nvCxnSpPr>
        <p:spPr>
          <a:xfrm flipV="1">
            <a:off x="2624379" y="5350496"/>
            <a:ext cx="0" cy="52031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8F115E8B-E768-CE01-19B6-9EBF664B16E8}"/>
              </a:ext>
            </a:extLst>
          </p:cNvPr>
          <p:cNvCxnSpPr>
            <a:cxnSpLocks/>
          </p:cNvCxnSpPr>
          <p:nvPr/>
        </p:nvCxnSpPr>
        <p:spPr>
          <a:xfrm flipV="1">
            <a:off x="5864466" y="1713480"/>
            <a:ext cx="0" cy="464343"/>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7FCF9763-CA46-1379-CED8-41928C1225DD}"/>
              </a:ext>
            </a:extLst>
          </p:cNvPr>
          <p:cNvCxnSpPr>
            <a:cxnSpLocks/>
          </p:cNvCxnSpPr>
          <p:nvPr/>
        </p:nvCxnSpPr>
        <p:spPr>
          <a:xfrm flipH="1">
            <a:off x="5864466" y="1732530"/>
            <a:ext cx="327873"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1EEA34D4-FE51-B4BA-0827-8BA1B2537223}"/>
              </a:ext>
            </a:extLst>
          </p:cNvPr>
          <p:cNvCxnSpPr>
            <a:cxnSpLocks/>
          </p:cNvCxnSpPr>
          <p:nvPr/>
        </p:nvCxnSpPr>
        <p:spPr>
          <a:xfrm flipH="1">
            <a:off x="6224034" y="2639786"/>
            <a:ext cx="896993"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5" name="Straight Connector 24">
            <a:extLst>
              <a:ext uri="{FF2B5EF4-FFF2-40B4-BE49-F238E27FC236}">
                <a16:creationId xmlns:a16="http://schemas.microsoft.com/office/drawing/2014/main" id="{F774A18E-9A2D-4C8A-8753-07415CBE5070}"/>
              </a:ext>
            </a:extLst>
          </p:cNvPr>
          <p:cNvCxnSpPr>
            <a:cxnSpLocks/>
          </p:cNvCxnSpPr>
          <p:nvPr/>
        </p:nvCxnSpPr>
        <p:spPr>
          <a:xfrm flipV="1">
            <a:off x="6673352" y="2639786"/>
            <a:ext cx="0" cy="238125"/>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64665471-D2CD-7050-DB26-7465369E0DFF}"/>
              </a:ext>
            </a:extLst>
          </p:cNvPr>
          <p:cNvCxnSpPr>
            <a:cxnSpLocks/>
          </p:cNvCxnSpPr>
          <p:nvPr/>
        </p:nvCxnSpPr>
        <p:spPr>
          <a:xfrm flipH="1">
            <a:off x="5278677" y="3572335"/>
            <a:ext cx="913662"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a:extLst>
              <a:ext uri="{FF2B5EF4-FFF2-40B4-BE49-F238E27FC236}">
                <a16:creationId xmlns:a16="http://schemas.microsoft.com/office/drawing/2014/main" id="{F4292B20-C73D-37E5-E37A-AA8A79BAD566}"/>
              </a:ext>
            </a:extLst>
          </p:cNvPr>
          <p:cNvCxnSpPr>
            <a:cxnSpLocks/>
          </p:cNvCxnSpPr>
          <p:nvPr/>
        </p:nvCxnSpPr>
        <p:spPr>
          <a:xfrm flipH="1">
            <a:off x="3441995" y="4036396"/>
            <a:ext cx="1876425"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77" name="TextBox 76">
            <a:extLst>
              <a:ext uri="{FF2B5EF4-FFF2-40B4-BE49-F238E27FC236}">
                <a16:creationId xmlns:a16="http://schemas.microsoft.com/office/drawing/2014/main" id="{EDB6AAE0-28CE-A34D-7F8B-767FA264A2BA}"/>
              </a:ext>
            </a:extLst>
          </p:cNvPr>
          <p:cNvSpPr txBox="1"/>
          <p:nvPr/>
        </p:nvSpPr>
        <p:spPr>
          <a:xfrm>
            <a:off x="4478872" y="3229110"/>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Hubert Drake</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79" name="TextBox 78">
            <a:extLst>
              <a:ext uri="{FF2B5EF4-FFF2-40B4-BE49-F238E27FC236}">
                <a16:creationId xmlns:a16="http://schemas.microsoft.com/office/drawing/2014/main" id="{C794E40F-6383-A957-8C94-9EB84715AB7E}"/>
              </a:ext>
            </a:extLst>
          </p:cNvPr>
          <p:cNvSpPr txBox="1"/>
          <p:nvPr/>
        </p:nvSpPr>
        <p:spPr>
          <a:xfrm>
            <a:off x="3882274" y="3485343"/>
            <a:ext cx="527053" cy="2308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900" b="1" dirty="0">
                <a:ln w="0"/>
                <a:solidFill>
                  <a:srgbClr val="BE15F3"/>
                </a:solidFill>
                <a:effectLst>
                  <a:outerShdw blurRad="38100" dist="19050" dir="2700000" algn="tl" rotWithShape="0">
                    <a:schemeClr val="dk1">
                      <a:alpha val="40000"/>
                    </a:schemeClr>
                  </a:outerShdw>
                </a:effectLst>
              </a:rPr>
              <a:t>Halpin</a:t>
            </a:r>
            <a:endParaRPr lang="en-US" sz="850" b="1" spc="50" dirty="0">
              <a:ln w="3175" cmpd="sng">
                <a:solidFill>
                  <a:srgbClr val="BE15F3"/>
                </a:solidFill>
                <a:prstDash val="solid"/>
              </a:ln>
              <a:solidFill>
                <a:srgbClr val="BE15F3"/>
              </a:solidFill>
              <a:effectLst>
                <a:glow rad="38100">
                  <a:schemeClr val="accent1">
                    <a:alpha val="40000"/>
                  </a:schemeClr>
                </a:glow>
              </a:effectLst>
            </a:endParaRPr>
          </a:p>
        </p:txBody>
      </p:sp>
      <p:sp>
        <p:nvSpPr>
          <p:cNvPr id="80" name="TextBox 79">
            <a:extLst>
              <a:ext uri="{FF2B5EF4-FFF2-40B4-BE49-F238E27FC236}">
                <a16:creationId xmlns:a16="http://schemas.microsoft.com/office/drawing/2014/main" id="{ACA80EA5-A216-29F3-6BEB-C66D91EACE7D}"/>
              </a:ext>
            </a:extLst>
          </p:cNvPr>
          <p:cNvSpPr txBox="1"/>
          <p:nvPr/>
        </p:nvSpPr>
        <p:spPr>
          <a:xfrm>
            <a:off x="5300101" y="3215409"/>
            <a:ext cx="95029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Mark Lambert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1" name="TextBox 80">
            <a:extLst>
              <a:ext uri="{FF2B5EF4-FFF2-40B4-BE49-F238E27FC236}">
                <a16:creationId xmlns:a16="http://schemas.microsoft.com/office/drawing/2014/main" id="{ED089AED-A4C0-0E99-1767-8E26B57B41A2}"/>
              </a:ext>
            </a:extLst>
          </p:cNvPr>
          <p:cNvSpPr txBox="1"/>
          <p:nvPr/>
        </p:nvSpPr>
        <p:spPr>
          <a:xfrm>
            <a:off x="5275135" y="3650660"/>
            <a:ext cx="115192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David Saint-</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Amand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2" name="TextBox 81">
            <a:extLst>
              <a:ext uri="{FF2B5EF4-FFF2-40B4-BE49-F238E27FC236}">
                <a16:creationId xmlns:a16="http://schemas.microsoft.com/office/drawing/2014/main" id="{B7F5ACD6-0F39-11C7-D312-896348238B79}"/>
              </a:ext>
            </a:extLst>
          </p:cNvPr>
          <p:cNvSpPr txBox="1"/>
          <p:nvPr/>
        </p:nvSpPr>
        <p:spPr>
          <a:xfrm>
            <a:off x="6274744" y="3501839"/>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Harlan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Kooima</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3" name="TextBox 82">
            <a:extLst>
              <a:ext uri="{FF2B5EF4-FFF2-40B4-BE49-F238E27FC236}">
                <a16:creationId xmlns:a16="http://schemas.microsoft.com/office/drawing/2014/main" id="{59FF4128-B853-4BBF-0C26-4238A78C08B7}"/>
              </a:ext>
            </a:extLst>
          </p:cNvPr>
          <p:cNvSpPr txBox="1"/>
          <p:nvPr/>
        </p:nvSpPr>
        <p:spPr>
          <a:xfrm>
            <a:off x="4759101" y="3525863"/>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Paul Decker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4" name="TextBox 83">
            <a:extLst>
              <a:ext uri="{FF2B5EF4-FFF2-40B4-BE49-F238E27FC236}">
                <a16:creationId xmlns:a16="http://schemas.microsoft.com/office/drawing/2014/main" id="{3D308C38-FBEA-C21A-113D-0300E4C88852}"/>
              </a:ext>
            </a:extLst>
          </p:cNvPr>
          <p:cNvSpPr txBox="1"/>
          <p:nvPr/>
        </p:nvSpPr>
        <p:spPr>
          <a:xfrm>
            <a:off x="6392739" y="3212479"/>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Ronald Smith</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5" name="TextBox 84">
            <a:extLst>
              <a:ext uri="{FF2B5EF4-FFF2-40B4-BE49-F238E27FC236}">
                <a16:creationId xmlns:a16="http://schemas.microsoft.com/office/drawing/2014/main" id="{9586B67A-5CC4-2469-479A-E907BCEB8223}"/>
              </a:ext>
            </a:extLst>
          </p:cNvPr>
          <p:cNvSpPr txBox="1"/>
          <p:nvPr/>
        </p:nvSpPr>
        <p:spPr>
          <a:xfrm>
            <a:off x="7659792" y="3069849"/>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IWVWD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6" name="TextBox 85">
            <a:extLst>
              <a:ext uri="{FF2B5EF4-FFF2-40B4-BE49-F238E27FC236}">
                <a16:creationId xmlns:a16="http://schemas.microsoft.com/office/drawing/2014/main" id="{0AD8BFC9-2F58-0D2B-26F8-78067F96381F}"/>
              </a:ext>
            </a:extLst>
          </p:cNvPr>
          <p:cNvSpPr txBox="1"/>
          <p:nvPr/>
        </p:nvSpPr>
        <p:spPr>
          <a:xfrm>
            <a:off x="7986763" y="4172324"/>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IWVWD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7" name="TextBox 86">
            <a:extLst>
              <a:ext uri="{FF2B5EF4-FFF2-40B4-BE49-F238E27FC236}">
                <a16:creationId xmlns:a16="http://schemas.microsoft.com/office/drawing/2014/main" id="{E44AAC0C-58EA-DC1D-5541-3345BCDCD149}"/>
              </a:ext>
            </a:extLst>
          </p:cNvPr>
          <p:cNvSpPr txBox="1"/>
          <p:nvPr/>
        </p:nvSpPr>
        <p:spPr>
          <a:xfrm>
            <a:off x="6485608" y="2939746"/>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John O’Gara</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8" name="TextBox 87">
            <a:extLst>
              <a:ext uri="{FF2B5EF4-FFF2-40B4-BE49-F238E27FC236}">
                <a16:creationId xmlns:a16="http://schemas.microsoft.com/office/drawing/2014/main" id="{36DED879-3FDB-3668-6FAB-D41110B9035B}"/>
              </a:ext>
            </a:extLst>
          </p:cNvPr>
          <p:cNvSpPr txBox="1"/>
          <p:nvPr/>
        </p:nvSpPr>
        <p:spPr>
          <a:xfrm>
            <a:off x="6907693" y="2491735"/>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Edward Jeter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89" name="TextBox 88">
            <a:extLst>
              <a:ext uri="{FF2B5EF4-FFF2-40B4-BE49-F238E27FC236}">
                <a16:creationId xmlns:a16="http://schemas.microsoft.com/office/drawing/2014/main" id="{CDA97597-4906-9EF0-8A16-6048A735A73D}"/>
              </a:ext>
            </a:extLst>
          </p:cNvPr>
          <p:cNvSpPr txBox="1"/>
          <p:nvPr/>
        </p:nvSpPr>
        <p:spPr>
          <a:xfrm>
            <a:off x="8728450" y="909635"/>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Mark Mercer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0" name="TextBox 89">
            <a:extLst>
              <a:ext uri="{FF2B5EF4-FFF2-40B4-BE49-F238E27FC236}">
                <a16:creationId xmlns:a16="http://schemas.microsoft.com/office/drawing/2014/main" id="{3524D40C-48D8-4ACB-E011-1AE25537022C}"/>
              </a:ext>
            </a:extLst>
          </p:cNvPr>
          <p:cNvSpPr txBox="1"/>
          <p:nvPr/>
        </p:nvSpPr>
        <p:spPr>
          <a:xfrm>
            <a:off x="7718800" y="860391"/>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Patricia Hudson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1" name="TextBox 90">
            <a:extLst>
              <a:ext uri="{FF2B5EF4-FFF2-40B4-BE49-F238E27FC236}">
                <a16:creationId xmlns:a16="http://schemas.microsoft.com/office/drawing/2014/main" id="{16AA1E32-1132-8221-07BF-FD0E4E3F3C22}"/>
              </a:ext>
            </a:extLst>
          </p:cNvPr>
          <p:cNvSpPr txBox="1"/>
          <p:nvPr/>
        </p:nvSpPr>
        <p:spPr>
          <a:xfrm>
            <a:off x="6790265" y="532061"/>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Kathleen Moe</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2" name="TextBox 91">
            <a:extLst>
              <a:ext uri="{FF2B5EF4-FFF2-40B4-BE49-F238E27FC236}">
                <a16:creationId xmlns:a16="http://schemas.microsoft.com/office/drawing/2014/main" id="{CCF00C10-B579-4B38-EA93-73AF21199D7B}"/>
              </a:ext>
            </a:extLst>
          </p:cNvPr>
          <p:cNvSpPr txBox="1"/>
          <p:nvPr/>
        </p:nvSpPr>
        <p:spPr>
          <a:xfrm>
            <a:off x="7195429" y="1108831"/>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Ken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Amster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3" name="TextBox 92">
            <a:extLst>
              <a:ext uri="{FF2B5EF4-FFF2-40B4-BE49-F238E27FC236}">
                <a16:creationId xmlns:a16="http://schemas.microsoft.com/office/drawing/2014/main" id="{2B03A00F-A7CA-0FB6-070E-7B650C66BED0}"/>
              </a:ext>
            </a:extLst>
          </p:cNvPr>
          <p:cNvSpPr txBox="1"/>
          <p:nvPr/>
        </p:nvSpPr>
        <p:spPr>
          <a:xfrm>
            <a:off x="6321087" y="1517086"/>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Larry Schiller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4" name="TextBox 93">
            <a:extLst>
              <a:ext uri="{FF2B5EF4-FFF2-40B4-BE49-F238E27FC236}">
                <a16:creationId xmlns:a16="http://schemas.microsoft.com/office/drawing/2014/main" id="{8785EDF4-AB74-483F-84B5-9110392D3C24}"/>
              </a:ext>
            </a:extLst>
          </p:cNvPr>
          <p:cNvSpPr txBox="1"/>
          <p:nvPr/>
        </p:nvSpPr>
        <p:spPr>
          <a:xfrm>
            <a:off x="5308982" y="1322666"/>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IAC Water Co op</a:t>
            </a:r>
          </a:p>
        </p:txBody>
      </p:sp>
      <p:sp>
        <p:nvSpPr>
          <p:cNvPr id="95" name="TextBox 94">
            <a:extLst>
              <a:ext uri="{FF2B5EF4-FFF2-40B4-BE49-F238E27FC236}">
                <a16:creationId xmlns:a16="http://schemas.microsoft.com/office/drawing/2014/main" id="{4B9F821E-534B-4A83-CDDD-822358ADCDB5}"/>
              </a:ext>
            </a:extLst>
          </p:cNvPr>
          <p:cNvSpPr txBox="1"/>
          <p:nvPr/>
        </p:nvSpPr>
        <p:spPr>
          <a:xfrm>
            <a:off x="5234862" y="1583616"/>
            <a:ext cx="87434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IAC Water Co op</a:t>
            </a:r>
          </a:p>
        </p:txBody>
      </p:sp>
      <p:sp>
        <p:nvSpPr>
          <p:cNvPr id="96" name="TextBox 95">
            <a:extLst>
              <a:ext uri="{FF2B5EF4-FFF2-40B4-BE49-F238E27FC236}">
                <a16:creationId xmlns:a16="http://schemas.microsoft.com/office/drawing/2014/main" id="{FCD9059A-DA4B-67AF-6178-B4B91CDDC84E}"/>
              </a:ext>
            </a:extLst>
          </p:cNvPr>
          <p:cNvSpPr txBox="1"/>
          <p:nvPr/>
        </p:nvSpPr>
        <p:spPr>
          <a:xfrm>
            <a:off x="4866652" y="850033"/>
            <a:ext cx="53342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IWVWD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7" name="TextBox 96">
            <a:extLst>
              <a:ext uri="{FF2B5EF4-FFF2-40B4-BE49-F238E27FC236}">
                <a16:creationId xmlns:a16="http://schemas.microsoft.com/office/drawing/2014/main" id="{9B394B08-2B88-7425-7CD4-72E9A84807A5}"/>
              </a:ext>
            </a:extLst>
          </p:cNvPr>
          <p:cNvSpPr txBox="1"/>
          <p:nvPr/>
        </p:nvSpPr>
        <p:spPr>
          <a:xfrm>
            <a:off x="4620138" y="1055649"/>
            <a:ext cx="53342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IWVWD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8" name="TextBox 97">
            <a:extLst>
              <a:ext uri="{FF2B5EF4-FFF2-40B4-BE49-F238E27FC236}">
                <a16:creationId xmlns:a16="http://schemas.microsoft.com/office/drawing/2014/main" id="{1F058EA6-5CBC-954E-C76C-D480C0483A82}"/>
              </a:ext>
            </a:extLst>
          </p:cNvPr>
          <p:cNvSpPr txBox="1"/>
          <p:nvPr/>
        </p:nvSpPr>
        <p:spPr>
          <a:xfrm>
            <a:off x="4283265" y="1220418"/>
            <a:ext cx="95783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99" name="TextBox 98">
            <a:extLst>
              <a:ext uri="{FF2B5EF4-FFF2-40B4-BE49-F238E27FC236}">
                <a16:creationId xmlns:a16="http://schemas.microsoft.com/office/drawing/2014/main" id="{4C32B6F8-96B1-A8F1-E4C6-2222889AF6C6}"/>
              </a:ext>
            </a:extLst>
          </p:cNvPr>
          <p:cNvSpPr txBox="1"/>
          <p:nvPr/>
        </p:nvSpPr>
        <p:spPr>
          <a:xfrm>
            <a:off x="5532876" y="2764584"/>
            <a:ext cx="95029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Gary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Cartmell</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0" name="TextBox 99">
            <a:extLst>
              <a:ext uri="{FF2B5EF4-FFF2-40B4-BE49-F238E27FC236}">
                <a16:creationId xmlns:a16="http://schemas.microsoft.com/office/drawing/2014/main" id="{1049FA6E-351B-AA1B-8042-D43AA27588DB}"/>
              </a:ext>
            </a:extLst>
          </p:cNvPr>
          <p:cNvSpPr txBox="1"/>
          <p:nvPr/>
        </p:nvSpPr>
        <p:spPr>
          <a:xfrm>
            <a:off x="4833832" y="2231669"/>
            <a:ext cx="95029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Michele Newton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1" name="TextBox 100">
            <a:extLst>
              <a:ext uri="{FF2B5EF4-FFF2-40B4-BE49-F238E27FC236}">
                <a16:creationId xmlns:a16="http://schemas.microsoft.com/office/drawing/2014/main" id="{19F9C153-5634-CEE7-8AD6-9E48F1B1A326}"/>
              </a:ext>
            </a:extLst>
          </p:cNvPr>
          <p:cNvSpPr txBox="1"/>
          <p:nvPr/>
        </p:nvSpPr>
        <p:spPr>
          <a:xfrm>
            <a:off x="3044868" y="2441124"/>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Kelly Ayers</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2" name="TextBox 101">
            <a:extLst>
              <a:ext uri="{FF2B5EF4-FFF2-40B4-BE49-F238E27FC236}">
                <a16:creationId xmlns:a16="http://schemas.microsoft.com/office/drawing/2014/main" id="{C33D3671-42C6-19D9-0B6B-A262C2CC496F}"/>
              </a:ext>
            </a:extLst>
          </p:cNvPr>
          <p:cNvSpPr txBox="1"/>
          <p:nvPr/>
        </p:nvSpPr>
        <p:spPr>
          <a:xfrm>
            <a:off x="2593540" y="4804229"/>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Bill Corley</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3" name="TextBox 102">
            <a:extLst>
              <a:ext uri="{FF2B5EF4-FFF2-40B4-BE49-F238E27FC236}">
                <a16:creationId xmlns:a16="http://schemas.microsoft.com/office/drawing/2014/main" id="{BC2008DB-F9F7-77CF-6052-FC8B078DC520}"/>
              </a:ext>
            </a:extLst>
          </p:cNvPr>
          <p:cNvSpPr txBox="1"/>
          <p:nvPr/>
        </p:nvSpPr>
        <p:spPr>
          <a:xfrm>
            <a:off x="2832581" y="5138780"/>
            <a:ext cx="1016503"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CHLT Water Group</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4" name="TextBox 103">
            <a:extLst>
              <a:ext uri="{FF2B5EF4-FFF2-40B4-BE49-F238E27FC236}">
                <a16:creationId xmlns:a16="http://schemas.microsoft.com/office/drawing/2014/main" id="{E95263BE-D495-B07A-9A09-6421C92BF89F}"/>
              </a:ext>
            </a:extLst>
          </p:cNvPr>
          <p:cNvSpPr txBox="1"/>
          <p:nvPr/>
        </p:nvSpPr>
        <p:spPr>
          <a:xfrm>
            <a:off x="3529895" y="5456415"/>
            <a:ext cx="1518263"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Nolcrest</a:t>
            </a:r>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 North Water Company (Eugene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Vejtasa</a:t>
            </a:r>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5" name="TextBox 104">
            <a:extLst>
              <a:ext uri="{FF2B5EF4-FFF2-40B4-BE49-F238E27FC236}">
                <a16:creationId xmlns:a16="http://schemas.microsoft.com/office/drawing/2014/main" id="{500A77C6-F88D-F5B9-107B-8FA44CF3BD3C}"/>
              </a:ext>
            </a:extLst>
          </p:cNvPr>
          <p:cNvSpPr txBox="1"/>
          <p:nvPr/>
        </p:nvSpPr>
        <p:spPr>
          <a:xfrm>
            <a:off x="3867690" y="4758134"/>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Bob Pyke</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6" name="TextBox 105">
            <a:extLst>
              <a:ext uri="{FF2B5EF4-FFF2-40B4-BE49-F238E27FC236}">
                <a16:creationId xmlns:a16="http://schemas.microsoft.com/office/drawing/2014/main" id="{5A74FB3B-D071-ADAB-5D71-C2C2CDC21572}"/>
              </a:ext>
            </a:extLst>
          </p:cNvPr>
          <p:cNvSpPr txBox="1"/>
          <p:nvPr/>
        </p:nvSpPr>
        <p:spPr>
          <a:xfrm>
            <a:off x="5152201" y="5568201"/>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Michael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Aley</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7" name="TextBox 106">
            <a:extLst>
              <a:ext uri="{FF2B5EF4-FFF2-40B4-BE49-F238E27FC236}">
                <a16:creationId xmlns:a16="http://schemas.microsoft.com/office/drawing/2014/main" id="{00316DD2-5D2E-3D88-396D-EAB3B84F3478}"/>
              </a:ext>
            </a:extLst>
          </p:cNvPr>
          <p:cNvSpPr txBox="1"/>
          <p:nvPr/>
        </p:nvSpPr>
        <p:spPr>
          <a:xfrm>
            <a:off x="5795212" y="5050286"/>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John Freeman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8" name="TextBox 107">
            <a:extLst>
              <a:ext uri="{FF2B5EF4-FFF2-40B4-BE49-F238E27FC236}">
                <a16:creationId xmlns:a16="http://schemas.microsoft.com/office/drawing/2014/main" id="{526C4E36-839B-95BA-4120-E9F58C9FF951}"/>
              </a:ext>
            </a:extLst>
          </p:cNvPr>
          <p:cNvSpPr txBox="1"/>
          <p:nvPr/>
        </p:nvSpPr>
        <p:spPr>
          <a:xfrm>
            <a:off x="6770396" y="5982596"/>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SVM</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09" name="TextBox 108">
            <a:extLst>
              <a:ext uri="{FF2B5EF4-FFF2-40B4-BE49-F238E27FC236}">
                <a16:creationId xmlns:a16="http://schemas.microsoft.com/office/drawing/2014/main" id="{D470F12A-2372-FB24-1743-3C58A8EE9B39}"/>
              </a:ext>
            </a:extLst>
          </p:cNvPr>
          <p:cNvSpPr txBox="1"/>
          <p:nvPr/>
        </p:nvSpPr>
        <p:spPr>
          <a:xfrm>
            <a:off x="5853273" y="4115795"/>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Helen Jackson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10" name="TextBox 109">
            <a:extLst>
              <a:ext uri="{FF2B5EF4-FFF2-40B4-BE49-F238E27FC236}">
                <a16:creationId xmlns:a16="http://schemas.microsoft.com/office/drawing/2014/main" id="{C19B51CB-1495-DA39-F5C5-78ED34430B5B}"/>
              </a:ext>
            </a:extLst>
          </p:cNvPr>
          <p:cNvSpPr txBox="1"/>
          <p:nvPr/>
        </p:nvSpPr>
        <p:spPr>
          <a:xfrm>
            <a:off x="5139131" y="4853022"/>
            <a:ext cx="84327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Blachly</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11" name="TextBox 110">
            <a:extLst>
              <a:ext uri="{FF2B5EF4-FFF2-40B4-BE49-F238E27FC236}">
                <a16:creationId xmlns:a16="http://schemas.microsoft.com/office/drawing/2014/main" id="{33A275B9-5B97-DE3C-9864-723450F83216}"/>
              </a:ext>
            </a:extLst>
          </p:cNvPr>
          <p:cNvSpPr txBox="1"/>
          <p:nvPr/>
        </p:nvSpPr>
        <p:spPr>
          <a:xfrm>
            <a:off x="4886852" y="4571182"/>
            <a:ext cx="84327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Orvis Powers</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12" name="TextBox 111">
            <a:extLst>
              <a:ext uri="{FF2B5EF4-FFF2-40B4-BE49-F238E27FC236}">
                <a16:creationId xmlns:a16="http://schemas.microsoft.com/office/drawing/2014/main" id="{D66487FD-70CB-6318-679B-B7FDA6E4649C}"/>
              </a:ext>
            </a:extLst>
          </p:cNvPr>
          <p:cNvSpPr txBox="1"/>
          <p:nvPr/>
        </p:nvSpPr>
        <p:spPr>
          <a:xfrm>
            <a:off x="4043580" y="4485799"/>
            <a:ext cx="84327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William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Borns</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13" name="TextBox 112">
            <a:extLst>
              <a:ext uri="{FF2B5EF4-FFF2-40B4-BE49-F238E27FC236}">
                <a16:creationId xmlns:a16="http://schemas.microsoft.com/office/drawing/2014/main" id="{6DB11C69-2C1D-C9A8-B7CF-939900147EC8}"/>
              </a:ext>
            </a:extLst>
          </p:cNvPr>
          <p:cNvSpPr txBox="1"/>
          <p:nvPr/>
        </p:nvSpPr>
        <p:spPr>
          <a:xfrm>
            <a:off x="4702744" y="4266196"/>
            <a:ext cx="1000706"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Robert Westbrook</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14" name="TextBox 113">
            <a:extLst>
              <a:ext uri="{FF2B5EF4-FFF2-40B4-BE49-F238E27FC236}">
                <a16:creationId xmlns:a16="http://schemas.microsoft.com/office/drawing/2014/main" id="{AC043F81-8B53-C8AA-CF3C-F0FF085E9806}"/>
              </a:ext>
            </a:extLst>
          </p:cNvPr>
          <p:cNvSpPr txBox="1"/>
          <p:nvPr/>
        </p:nvSpPr>
        <p:spPr>
          <a:xfrm>
            <a:off x="850608" y="2832024"/>
            <a:ext cx="79425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SVM</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cxnSp>
        <p:nvCxnSpPr>
          <p:cNvPr id="127" name="Straight Connector 126">
            <a:extLst>
              <a:ext uri="{FF2B5EF4-FFF2-40B4-BE49-F238E27FC236}">
                <a16:creationId xmlns:a16="http://schemas.microsoft.com/office/drawing/2014/main" id="{90B46DC4-9382-24A3-9173-4FDD134CFC8D}"/>
              </a:ext>
            </a:extLst>
          </p:cNvPr>
          <p:cNvCxnSpPr>
            <a:cxnSpLocks/>
          </p:cNvCxnSpPr>
          <p:nvPr/>
        </p:nvCxnSpPr>
        <p:spPr>
          <a:xfrm flipH="1">
            <a:off x="2761144" y="985400"/>
            <a:ext cx="193987"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129" name="TextBox 128">
            <a:extLst>
              <a:ext uri="{FF2B5EF4-FFF2-40B4-BE49-F238E27FC236}">
                <a16:creationId xmlns:a16="http://schemas.microsoft.com/office/drawing/2014/main" id="{142A45A0-D1C4-2C3B-4183-6A57AA43C343}"/>
              </a:ext>
            </a:extLst>
          </p:cNvPr>
          <p:cNvSpPr txBox="1"/>
          <p:nvPr/>
        </p:nvSpPr>
        <p:spPr>
          <a:xfrm rot="20434174">
            <a:off x="2761090" y="1791032"/>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2120</a:t>
            </a:r>
          </a:p>
        </p:txBody>
      </p:sp>
      <p:sp>
        <p:nvSpPr>
          <p:cNvPr id="130" name="TextBox 129">
            <a:extLst>
              <a:ext uri="{FF2B5EF4-FFF2-40B4-BE49-F238E27FC236}">
                <a16:creationId xmlns:a16="http://schemas.microsoft.com/office/drawing/2014/main" id="{E7034B93-7E49-5FD8-0A90-33B92DD80A38}"/>
              </a:ext>
            </a:extLst>
          </p:cNvPr>
          <p:cNvSpPr txBox="1"/>
          <p:nvPr/>
        </p:nvSpPr>
        <p:spPr>
          <a:xfrm rot="3480515">
            <a:off x="9314683" y="4613191"/>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131" name="TextBox 130">
            <a:extLst>
              <a:ext uri="{FF2B5EF4-FFF2-40B4-BE49-F238E27FC236}">
                <a16:creationId xmlns:a16="http://schemas.microsoft.com/office/drawing/2014/main" id="{9A88EF01-6D82-0F66-BA0F-543D57BFC0E3}"/>
              </a:ext>
            </a:extLst>
          </p:cNvPr>
          <p:cNvSpPr txBox="1"/>
          <p:nvPr/>
        </p:nvSpPr>
        <p:spPr>
          <a:xfrm rot="4139575">
            <a:off x="9109974" y="2302623"/>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132" name="TextBox 131">
            <a:extLst>
              <a:ext uri="{FF2B5EF4-FFF2-40B4-BE49-F238E27FC236}">
                <a16:creationId xmlns:a16="http://schemas.microsoft.com/office/drawing/2014/main" id="{4CFB5A17-357E-BDEB-264E-657B8602EC46}"/>
              </a:ext>
            </a:extLst>
          </p:cNvPr>
          <p:cNvSpPr txBox="1"/>
          <p:nvPr/>
        </p:nvSpPr>
        <p:spPr>
          <a:xfrm rot="4701283">
            <a:off x="7432486" y="1944980"/>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133" name="TextBox 132">
            <a:extLst>
              <a:ext uri="{FF2B5EF4-FFF2-40B4-BE49-F238E27FC236}">
                <a16:creationId xmlns:a16="http://schemas.microsoft.com/office/drawing/2014/main" id="{B59CE44C-0A50-04ED-4089-087BE7189554}"/>
              </a:ext>
            </a:extLst>
          </p:cNvPr>
          <p:cNvSpPr txBox="1"/>
          <p:nvPr/>
        </p:nvSpPr>
        <p:spPr>
          <a:xfrm rot="18114447">
            <a:off x="2031876" y="6326367"/>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2120</a:t>
            </a:r>
          </a:p>
        </p:txBody>
      </p:sp>
      <p:sp>
        <p:nvSpPr>
          <p:cNvPr id="134" name="TextBox 133">
            <a:extLst>
              <a:ext uri="{FF2B5EF4-FFF2-40B4-BE49-F238E27FC236}">
                <a16:creationId xmlns:a16="http://schemas.microsoft.com/office/drawing/2014/main" id="{3FD30D33-938C-7CDF-22EA-DE578E7F1A22}"/>
              </a:ext>
            </a:extLst>
          </p:cNvPr>
          <p:cNvSpPr txBox="1"/>
          <p:nvPr/>
        </p:nvSpPr>
        <p:spPr>
          <a:xfrm rot="18049219">
            <a:off x="6201830" y="4386711"/>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2120</a:t>
            </a:r>
          </a:p>
        </p:txBody>
      </p:sp>
    </p:spTree>
    <p:extLst>
      <p:ext uri="{BB962C8B-B14F-4D97-AF65-F5344CB8AC3E}">
        <p14:creationId xmlns:p14="http://schemas.microsoft.com/office/powerpoint/2010/main" val="20305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28E75-531C-CB37-A2CE-12026115970E}"/>
            </a:ext>
          </a:extLst>
        </p:cNvPr>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C5D87E12-65DA-B204-972F-0BBCD127601A}"/>
              </a:ext>
            </a:extLst>
          </p:cNvPr>
          <p:cNvPicPr>
            <a:picLocks noChangeAspect="1"/>
          </p:cNvPicPr>
          <p:nvPr/>
        </p:nvPicPr>
        <p:blipFill rotWithShape="1">
          <a:blip r:embed="rId2">
            <a:extLst>
              <a:ext uri="{28A0092B-C50C-407E-A947-70E740481C1C}">
                <a14:useLocalDpi xmlns:a14="http://schemas.microsoft.com/office/drawing/2010/main" val="0"/>
              </a:ext>
            </a:extLst>
          </a:blip>
          <a:srcRect l="1724" t="3435" r="1287" b="11892"/>
          <a:stretch/>
        </p:blipFill>
        <p:spPr>
          <a:xfrm>
            <a:off x="78375" y="561776"/>
            <a:ext cx="10998928" cy="6190444"/>
          </a:xfrm>
          <a:prstGeom prst="rect">
            <a:avLst/>
          </a:prstGeom>
        </p:spPr>
      </p:pic>
      <p:pic>
        <p:nvPicPr>
          <p:cNvPr id="25" name="Picture 24">
            <a:extLst>
              <a:ext uri="{FF2B5EF4-FFF2-40B4-BE49-F238E27FC236}">
                <a16:creationId xmlns:a16="http://schemas.microsoft.com/office/drawing/2014/main" id="{65A79FE6-57E0-4D3B-33B1-AF74BB710404}"/>
              </a:ext>
            </a:extLst>
          </p:cNvPr>
          <p:cNvPicPr>
            <a:picLocks noChangeAspect="1"/>
          </p:cNvPicPr>
          <p:nvPr/>
        </p:nvPicPr>
        <p:blipFill>
          <a:blip r:embed="rId3"/>
          <a:stretch>
            <a:fillRect/>
          </a:stretch>
        </p:blipFill>
        <p:spPr>
          <a:xfrm>
            <a:off x="8289463" y="2628466"/>
            <a:ext cx="3824162" cy="750536"/>
          </a:xfrm>
          <a:prstGeom prst="rect">
            <a:avLst/>
          </a:prstGeom>
          <a:ln>
            <a:solidFill>
              <a:schemeClr val="accent1"/>
            </a:solidFill>
          </a:ln>
        </p:spPr>
      </p:pic>
      <p:sp>
        <p:nvSpPr>
          <p:cNvPr id="2" name="Title 1">
            <a:extLst>
              <a:ext uri="{FF2B5EF4-FFF2-40B4-BE49-F238E27FC236}">
                <a16:creationId xmlns:a16="http://schemas.microsoft.com/office/drawing/2014/main" id="{CEF6E388-1926-18ED-7CDD-B7E680E208D7}"/>
              </a:ext>
            </a:extLst>
          </p:cNvPr>
          <p:cNvSpPr>
            <a:spLocks noGrp="1"/>
          </p:cNvSpPr>
          <p:nvPr>
            <p:ph type="title"/>
          </p:nvPr>
        </p:nvSpPr>
        <p:spPr>
          <a:xfrm>
            <a:off x="0" y="0"/>
            <a:ext cx="10515600" cy="930271"/>
          </a:xfrm>
        </p:spPr>
        <p:txBody>
          <a:bodyPr anchor="t">
            <a:normAutofit/>
          </a:bodyPr>
          <a:lstStyle/>
          <a:p>
            <a:r>
              <a:rPr lang="en-US" dirty="0"/>
              <a:t>Potential Consolidations</a:t>
            </a:r>
          </a:p>
        </p:txBody>
      </p:sp>
      <p:sp>
        <p:nvSpPr>
          <p:cNvPr id="3" name="TextBox 2">
            <a:extLst>
              <a:ext uri="{FF2B5EF4-FFF2-40B4-BE49-F238E27FC236}">
                <a16:creationId xmlns:a16="http://schemas.microsoft.com/office/drawing/2014/main" id="{90E8A4A8-48E8-1187-F212-E92099C6432F}"/>
              </a:ext>
            </a:extLst>
          </p:cNvPr>
          <p:cNvSpPr txBox="1"/>
          <p:nvPr/>
        </p:nvSpPr>
        <p:spPr>
          <a:xfrm>
            <a:off x="3935312" y="4411173"/>
            <a:ext cx="81252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Mark Decker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12AFD4EC-36CD-2B60-4136-1F491E3F216C}"/>
              </a:ext>
            </a:extLst>
          </p:cNvPr>
          <p:cNvSpPr txBox="1"/>
          <p:nvPr/>
        </p:nvSpPr>
        <p:spPr>
          <a:xfrm>
            <a:off x="3067879" y="4143253"/>
            <a:ext cx="539180" cy="23852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950" b="1" dirty="0">
                <a:ln w="0"/>
                <a:solidFill>
                  <a:srgbClr val="BE15F3"/>
                </a:solidFill>
                <a:effectLst>
                  <a:outerShdw blurRad="38100" dist="19050" dir="2700000" algn="tl" rotWithShape="0">
                    <a:schemeClr val="dk1">
                      <a:alpha val="40000"/>
                    </a:schemeClr>
                  </a:outerShdw>
                </a:effectLst>
              </a:rPr>
              <a:t>Stark</a:t>
            </a:r>
            <a:endParaRPr lang="en-US" sz="950" b="1" spc="50" dirty="0">
              <a:ln w="3175" cmpd="sng">
                <a:solidFill>
                  <a:srgbClr val="BE15F3"/>
                </a:solidFill>
                <a:prstDash val="solid"/>
              </a:ln>
              <a:solidFill>
                <a:srgbClr val="BE15F3"/>
              </a:solidFill>
              <a:effectLst>
                <a:glow rad="38100">
                  <a:schemeClr val="accent1">
                    <a:alpha val="40000"/>
                  </a:schemeClr>
                </a:glow>
              </a:effectLst>
            </a:endParaRPr>
          </a:p>
        </p:txBody>
      </p:sp>
      <p:sp>
        <p:nvSpPr>
          <p:cNvPr id="7" name="TextBox 6">
            <a:extLst>
              <a:ext uri="{FF2B5EF4-FFF2-40B4-BE49-F238E27FC236}">
                <a16:creationId xmlns:a16="http://schemas.microsoft.com/office/drawing/2014/main" id="{EB05FA95-8798-CD8A-E6AF-38956196560B}"/>
              </a:ext>
            </a:extLst>
          </p:cNvPr>
          <p:cNvSpPr txBox="1"/>
          <p:nvPr/>
        </p:nvSpPr>
        <p:spPr>
          <a:xfrm>
            <a:off x="3655292" y="5081991"/>
            <a:ext cx="539180" cy="23852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950" b="1" dirty="0">
                <a:ln w="0"/>
                <a:solidFill>
                  <a:srgbClr val="BE15F3"/>
                </a:solidFill>
                <a:effectLst>
                  <a:outerShdw blurRad="38100" dist="19050" dir="2700000" algn="tl" rotWithShape="0">
                    <a:schemeClr val="dk1">
                      <a:alpha val="40000"/>
                    </a:schemeClr>
                  </a:outerShdw>
                </a:effectLst>
              </a:rPr>
              <a:t>Byerly</a:t>
            </a:r>
            <a:endParaRPr lang="en-US" sz="950" b="1" spc="50" dirty="0">
              <a:ln w="3175" cmpd="sng">
                <a:solidFill>
                  <a:srgbClr val="BE15F3"/>
                </a:solidFill>
                <a:prstDash val="solid"/>
              </a:ln>
              <a:solidFill>
                <a:srgbClr val="BE15F3"/>
              </a:solidFill>
              <a:effectLst>
                <a:glow rad="38100">
                  <a:schemeClr val="accent1">
                    <a:alpha val="40000"/>
                  </a:schemeClr>
                </a:glow>
              </a:effectLst>
            </a:endParaRPr>
          </a:p>
        </p:txBody>
      </p:sp>
      <p:cxnSp>
        <p:nvCxnSpPr>
          <p:cNvPr id="9" name="Straight Connector 8">
            <a:extLst>
              <a:ext uri="{FF2B5EF4-FFF2-40B4-BE49-F238E27FC236}">
                <a16:creationId xmlns:a16="http://schemas.microsoft.com/office/drawing/2014/main" id="{2FE9A99E-72C9-A3B8-5748-C7176BC3F3CE}"/>
              </a:ext>
            </a:extLst>
          </p:cNvPr>
          <p:cNvCxnSpPr>
            <a:cxnSpLocks/>
          </p:cNvCxnSpPr>
          <p:nvPr/>
        </p:nvCxnSpPr>
        <p:spPr>
          <a:xfrm flipH="1" flipV="1">
            <a:off x="3719451" y="3429000"/>
            <a:ext cx="22695" cy="1396473"/>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3C664033-C009-A850-548E-E8030030DA70}"/>
              </a:ext>
            </a:extLst>
          </p:cNvPr>
          <p:cNvCxnSpPr>
            <a:cxnSpLocks/>
          </p:cNvCxnSpPr>
          <p:nvPr/>
        </p:nvCxnSpPr>
        <p:spPr>
          <a:xfrm flipV="1">
            <a:off x="2815133" y="4585779"/>
            <a:ext cx="0" cy="519113"/>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43DC20FB-B964-3277-9D86-13381901C1B6}"/>
              </a:ext>
            </a:extLst>
          </p:cNvPr>
          <p:cNvCxnSpPr>
            <a:cxnSpLocks/>
          </p:cNvCxnSpPr>
          <p:nvPr/>
        </p:nvCxnSpPr>
        <p:spPr>
          <a:xfrm>
            <a:off x="2815133" y="4820787"/>
            <a:ext cx="2749733"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E78D79EE-0072-36B1-B771-2503289C53EB}"/>
              </a:ext>
            </a:extLst>
          </p:cNvPr>
          <p:cNvCxnSpPr>
            <a:cxnSpLocks/>
          </p:cNvCxnSpPr>
          <p:nvPr/>
        </p:nvCxnSpPr>
        <p:spPr>
          <a:xfrm>
            <a:off x="3702844" y="3429000"/>
            <a:ext cx="1849727" cy="10309"/>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E425DA88-0135-1830-B15C-E31A7ABE154E}"/>
              </a:ext>
            </a:extLst>
          </p:cNvPr>
          <p:cNvCxnSpPr>
            <a:cxnSpLocks/>
          </p:cNvCxnSpPr>
          <p:nvPr/>
        </p:nvCxnSpPr>
        <p:spPr>
          <a:xfrm>
            <a:off x="5577839" y="3434837"/>
            <a:ext cx="1487360"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C019E27D-AF91-F531-0109-41FD4B87CBA9}"/>
              </a:ext>
            </a:extLst>
          </p:cNvPr>
          <p:cNvCxnSpPr>
            <a:cxnSpLocks/>
          </p:cNvCxnSpPr>
          <p:nvPr/>
        </p:nvCxnSpPr>
        <p:spPr>
          <a:xfrm flipV="1">
            <a:off x="4200615" y="3188291"/>
            <a:ext cx="0" cy="261954"/>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303644EA-4714-8641-0F35-FDA5F07552B6}"/>
              </a:ext>
            </a:extLst>
          </p:cNvPr>
          <p:cNvCxnSpPr>
            <a:cxnSpLocks/>
          </p:cNvCxnSpPr>
          <p:nvPr/>
        </p:nvCxnSpPr>
        <p:spPr>
          <a:xfrm>
            <a:off x="10944223" y="2881668"/>
            <a:ext cx="4438"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30" name="TextBox 29">
            <a:extLst>
              <a:ext uri="{FF2B5EF4-FFF2-40B4-BE49-F238E27FC236}">
                <a16:creationId xmlns:a16="http://schemas.microsoft.com/office/drawing/2014/main" id="{A4C48232-2A4F-1FE6-3DD2-BD5A17C29660}"/>
              </a:ext>
            </a:extLst>
          </p:cNvPr>
          <p:cNvSpPr txBox="1"/>
          <p:nvPr/>
        </p:nvSpPr>
        <p:spPr>
          <a:xfrm>
            <a:off x="4939949" y="4854125"/>
            <a:ext cx="841202"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James Murray</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1" name="TextBox 30">
            <a:extLst>
              <a:ext uri="{FF2B5EF4-FFF2-40B4-BE49-F238E27FC236}">
                <a16:creationId xmlns:a16="http://schemas.microsoft.com/office/drawing/2014/main" id="{E9DAA909-DE7F-28EE-F805-718F63AADEFE}"/>
              </a:ext>
            </a:extLst>
          </p:cNvPr>
          <p:cNvSpPr txBox="1"/>
          <p:nvPr/>
        </p:nvSpPr>
        <p:spPr>
          <a:xfrm>
            <a:off x="6032880" y="3525730"/>
            <a:ext cx="1175344"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Oasis Water Company</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3" name="TextBox 32">
            <a:extLst>
              <a:ext uri="{FF2B5EF4-FFF2-40B4-BE49-F238E27FC236}">
                <a16:creationId xmlns:a16="http://schemas.microsoft.com/office/drawing/2014/main" id="{B3E84DD7-65C4-CAC3-0436-035D0A848F43}"/>
              </a:ext>
            </a:extLst>
          </p:cNvPr>
          <p:cNvSpPr txBox="1"/>
          <p:nvPr/>
        </p:nvSpPr>
        <p:spPr>
          <a:xfrm>
            <a:off x="2853811" y="4889448"/>
            <a:ext cx="955136"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Kristi Cole-Smith</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4" name="TextBox 33">
            <a:extLst>
              <a:ext uri="{FF2B5EF4-FFF2-40B4-BE49-F238E27FC236}">
                <a16:creationId xmlns:a16="http://schemas.microsoft.com/office/drawing/2014/main" id="{053E3CD2-DD34-97B0-E918-6BE5FEA922D8}"/>
              </a:ext>
            </a:extLst>
          </p:cNvPr>
          <p:cNvSpPr txBox="1"/>
          <p:nvPr/>
        </p:nvSpPr>
        <p:spPr>
          <a:xfrm>
            <a:off x="2275141" y="4372527"/>
            <a:ext cx="1007641" cy="3385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Yellowbird Water Co op</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5" name="TextBox 34">
            <a:extLst>
              <a:ext uri="{FF2B5EF4-FFF2-40B4-BE49-F238E27FC236}">
                <a16:creationId xmlns:a16="http://schemas.microsoft.com/office/drawing/2014/main" id="{E3E0332A-2DCA-69CA-141B-ADCEE7CD9D51}"/>
              </a:ext>
            </a:extLst>
          </p:cNvPr>
          <p:cNvSpPr txBox="1"/>
          <p:nvPr/>
        </p:nvSpPr>
        <p:spPr>
          <a:xfrm>
            <a:off x="3562770" y="4035049"/>
            <a:ext cx="106002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Mike West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6" name="TextBox 35">
            <a:extLst>
              <a:ext uri="{FF2B5EF4-FFF2-40B4-BE49-F238E27FC236}">
                <a16:creationId xmlns:a16="http://schemas.microsoft.com/office/drawing/2014/main" id="{D91A05FE-6B76-063C-E9EE-D1A68F5AA8D1}"/>
              </a:ext>
            </a:extLst>
          </p:cNvPr>
          <p:cNvSpPr txBox="1"/>
          <p:nvPr/>
        </p:nvSpPr>
        <p:spPr>
          <a:xfrm>
            <a:off x="2620242" y="3450245"/>
            <a:ext cx="106002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Eric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Bengston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7" name="TextBox 36">
            <a:extLst>
              <a:ext uri="{FF2B5EF4-FFF2-40B4-BE49-F238E27FC236}">
                <a16:creationId xmlns:a16="http://schemas.microsoft.com/office/drawing/2014/main" id="{63EE1E34-80DD-BA97-3C8A-2DC21099A4D8}"/>
              </a:ext>
            </a:extLst>
          </p:cNvPr>
          <p:cNvSpPr txBox="1"/>
          <p:nvPr/>
        </p:nvSpPr>
        <p:spPr>
          <a:xfrm>
            <a:off x="4380742" y="5764874"/>
            <a:ext cx="91671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Carol Schneider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8" name="TextBox 37">
            <a:extLst>
              <a:ext uri="{FF2B5EF4-FFF2-40B4-BE49-F238E27FC236}">
                <a16:creationId xmlns:a16="http://schemas.microsoft.com/office/drawing/2014/main" id="{82FEE0DB-61F6-1C83-4573-696CB5B4E8DD}"/>
              </a:ext>
            </a:extLst>
          </p:cNvPr>
          <p:cNvSpPr txBox="1"/>
          <p:nvPr/>
        </p:nvSpPr>
        <p:spPr>
          <a:xfrm>
            <a:off x="2112743" y="5081678"/>
            <a:ext cx="955136"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Kristi Cole-Smith</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39" name="TextBox 38">
            <a:extLst>
              <a:ext uri="{FF2B5EF4-FFF2-40B4-BE49-F238E27FC236}">
                <a16:creationId xmlns:a16="http://schemas.microsoft.com/office/drawing/2014/main" id="{EC92818B-132C-AAF3-9E94-C806CE65E55E}"/>
              </a:ext>
            </a:extLst>
          </p:cNvPr>
          <p:cNvSpPr txBox="1"/>
          <p:nvPr/>
        </p:nvSpPr>
        <p:spPr>
          <a:xfrm>
            <a:off x="1247715" y="3049544"/>
            <a:ext cx="106002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IWVWD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0" name="TextBox 39">
            <a:extLst>
              <a:ext uri="{FF2B5EF4-FFF2-40B4-BE49-F238E27FC236}">
                <a16:creationId xmlns:a16="http://schemas.microsoft.com/office/drawing/2014/main" id="{986F7EF9-CD21-75FD-F98A-09F6D6A5A3CC}"/>
              </a:ext>
            </a:extLst>
          </p:cNvPr>
          <p:cNvSpPr txBox="1"/>
          <p:nvPr/>
        </p:nvSpPr>
        <p:spPr>
          <a:xfrm>
            <a:off x="80937" y="3521508"/>
            <a:ext cx="1442047"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Dixie Water Well Association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1" name="TextBox 40">
            <a:extLst>
              <a:ext uri="{FF2B5EF4-FFF2-40B4-BE49-F238E27FC236}">
                <a16:creationId xmlns:a16="http://schemas.microsoft.com/office/drawing/2014/main" id="{3051632A-171C-42AB-89F9-0E683D4E2ED6}"/>
              </a:ext>
            </a:extLst>
          </p:cNvPr>
          <p:cNvSpPr txBox="1"/>
          <p:nvPr/>
        </p:nvSpPr>
        <p:spPr>
          <a:xfrm>
            <a:off x="34422" y="991270"/>
            <a:ext cx="1442047"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Amber Glow Ranch</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2" name="TextBox 41">
            <a:extLst>
              <a:ext uri="{FF2B5EF4-FFF2-40B4-BE49-F238E27FC236}">
                <a16:creationId xmlns:a16="http://schemas.microsoft.com/office/drawing/2014/main" id="{A74A6FC5-7DE5-93B9-F361-C6816A716076}"/>
              </a:ext>
            </a:extLst>
          </p:cNvPr>
          <p:cNvSpPr txBox="1"/>
          <p:nvPr/>
        </p:nvSpPr>
        <p:spPr>
          <a:xfrm>
            <a:off x="755446" y="826278"/>
            <a:ext cx="1144939"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Paul von Schlemmer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3" name="TextBox 42">
            <a:extLst>
              <a:ext uri="{FF2B5EF4-FFF2-40B4-BE49-F238E27FC236}">
                <a16:creationId xmlns:a16="http://schemas.microsoft.com/office/drawing/2014/main" id="{768473F8-0299-C051-1C89-71C600274E05}"/>
              </a:ext>
            </a:extLst>
          </p:cNvPr>
          <p:cNvSpPr txBox="1"/>
          <p:nvPr/>
        </p:nvSpPr>
        <p:spPr>
          <a:xfrm>
            <a:off x="3838520" y="686114"/>
            <a:ext cx="106002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Larry Williams</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4" name="TextBox 43">
            <a:extLst>
              <a:ext uri="{FF2B5EF4-FFF2-40B4-BE49-F238E27FC236}">
                <a16:creationId xmlns:a16="http://schemas.microsoft.com/office/drawing/2014/main" id="{75916B2C-8130-695C-5EA5-DB9351EB12F2}"/>
              </a:ext>
            </a:extLst>
          </p:cNvPr>
          <p:cNvSpPr txBox="1"/>
          <p:nvPr/>
        </p:nvSpPr>
        <p:spPr>
          <a:xfrm>
            <a:off x="6240581" y="2945304"/>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5" name="TextBox 44">
            <a:extLst>
              <a:ext uri="{FF2B5EF4-FFF2-40B4-BE49-F238E27FC236}">
                <a16:creationId xmlns:a16="http://schemas.microsoft.com/office/drawing/2014/main" id="{6CE51A02-6852-BF3B-A87A-36E58CB0B17C}"/>
              </a:ext>
            </a:extLst>
          </p:cNvPr>
          <p:cNvSpPr txBox="1"/>
          <p:nvPr/>
        </p:nvSpPr>
        <p:spPr>
          <a:xfrm>
            <a:off x="7065199" y="3161204"/>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James Baldwin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6" name="TextBox 45">
            <a:extLst>
              <a:ext uri="{FF2B5EF4-FFF2-40B4-BE49-F238E27FC236}">
                <a16:creationId xmlns:a16="http://schemas.microsoft.com/office/drawing/2014/main" id="{8C5D08B4-8D69-B4AB-C4B8-0E8AF717D04D}"/>
              </a:ext>
            </a:extLst>
          </p:cNvPr>
          <p:cNvSpPr txBox="1"/>
          <p:nvPr/>
        </p:nvSpPr>
        <p:spPr>
          <a:xfrm>
            <a:off x="6787024" y="2402973"/>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7" name="TextBox 46">
            <a:extLst>
              <a:ext uri="{FF2B5EF4-FFF2-40B4-BE49-F238E27FC236}">
                <a16:creationId xmlns:a16="http://schemas.microsoft.com/office/drawing/2014/main" id="{7D3D824F-A21D-22E4-237E-53110DF93F02}"/>
              </a:ext>
            </a:extLst>
          </p:cNvPr>
          <p:cNvSpPr txBox="1"/>
          <p:nvPr/>
        </p:nvSpPr>
        <p:spPr>
          <a:xfrm>
            <a:off x="7805807" y="3724976"/>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8" name="TextBox 47">
            <a:extLst>
              <a:ext uri="{FF2B5EF4-FFF2-40B4-BE49-F238E27FC236}">
                <a16:creationId xmlns:a16="http://schemas.microsoft.com/office/drawing/2014/main" id="{426E6599-ECD3-C5FD-CF3B-C062FDB0F8C7}"/>
              </a:ext>
            </a:extLst>
          </p:cNvPr>
          <p:cNvSpPr txBox="1"/>
          <p:nvPr/>
        </p:nvSpPr>
        <p:spPr>
          <a:xfrm>
            <a:off x="8013068" y="4126549"/>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49" name="TextBox 48">
            <a:extLst>
              <a:ext uri="{FF2B5EF4-FFF2-40B4-BE49-F238E27FC236}">
                <a16:creationId xmlns:a16="http://schemas.microsoft.com/office/drawing/2014/main" id="{6CCCD0A7-46EE-9449-A33B-B2643BCB581B}"/>
              </a:ext>
            </a:extLst>
          </p:cNvPr>
          <p:cNvSpPr txBox="1"/>
          <p:nvPr/>
        </p:nvSpPr>
        <p:spPr>
          <a:xfrm>
            <a:off x="7623975" y="4598427"/>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50" name="TextBox 49">
            <a:extLst>
              <a:ext uri="{FF2B5EF4-FFF2-40B4-BE49-F238E27FC236}">
                <a16:creationId xmlns:a16="http://schemas.microsoft.com/office/drawing/2014/main" id="{19CA5FFA-F8AD-E0D6-C6F2-3901526EC312}"/>
              </a:ext>
            </a:extLst>
          </p:cNvPr>
          <p:cNvSpPr txBox="1"/>
          <p:nvPr/>
        </p:nvSpPr>
        <p:spPr>
          <a:xfrm>
            <a:off x="8123859" y="4945711"/>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Donald Quist</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51" name="TextBox 50">
            <a:extLst>
              <a:ext uri="{FF2B5EF4-FFF2-40B4-BE49-F238E27FC236}">
                <a16:creationId xmlns:a16="http://schemas.microsoft.com/office/drawing/2014/main" id="{9A73B879-10D8-2D04-5418-13633E1B66CE}"/>
              </a:ext>
            </a:extLst>
          </p:cNvPr>
          <p:cNvSpPr txBox="1"/>
          <p:nvPr/>
        </p:nvSpPr>
        <p:spPr>
          <a:xfrm>
            <a:off x="9379715" y="1079426"/>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SVM</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52" name="TextBox 51">
            <a:extLst>
              <a:ext uri="{FF2B5EF4-FFF2-40B4-BE49-F238E27FC236}">
                <a16:creationId xmlns:a16="http://schemas.microsoft.com/office/drawing/2014/main" id="{28170EA0-0D86-E833-46F7-A38053E565C8}"/>
              </a:ext>
            </a:extLst>
          </p:cNvPr>
          <p:cNvSpPr txBox="1"/>
          <p:nvPr/>
        </p:nvSpPr>
        <p:spPr>
          <a:xfrm>
            <a:off x="8345670" y="5929754"/>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James Lloyd</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53" name="TextBox 52">
            <a:extLst>
              <a:ext uri="{FF2B5EF4-FFF2-40B4-BE49-F238E27FC236}">
                <a16:creationId xmlns:a16="http://schemas.microsoft.com/office/drawing/2014/main" id="{1B12E6AE-2399-7816-CFAF-2AB94EC8937A}"/>
              </a:ext>
            </a:extLst>
          </p:cNvPr>
          <p:cNvSpPr txBox="1"/>
          <p:nvPr/>
        </p:nvSpPr>
        <p:spPr>
          <a:xfrm rot="20665486">
            <a:off x="5853615" y="5630456"/>
            <a:ext cx="580615"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2150</a:t>
            </a:r>
          </a:p>
        </p:txBody>
      </p:sp>
      <p:sp>
        <p:nvSpPr>
          <p:cNvPr id="54" name="TextBox 53">
            <a:extLst>
              <a:ext uri="{FF2B5EF4-FFF2-40B4-BE49-F238E27FC236}">
                <a16:creationId xmlns:a16="http://schemas.microsoft.com/office/drawing/2014/main" id="{6B06F692-58DC-712B-BF02-87905F2926B2}"/>
              </a:ext>
            </a:extLst>
          </p:cNvPr>
          <p:cNvSpPr txBox="1"/>
          <p:nvPr/>
        </p:nvSpPr>
        <p:spPr>
          <a:xfrm rot="2633854">
            <a:off x="1376651" y="1538513"/>
            <a:ext cx="580615"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2150</a:t>
            </a:r>
          </a:p>
        </p:txBody>
      </p:sp>
      <p:sp>
        <p:nvSpPr>
          <p:cNvPr id="55" name="TextBox 54">
            <a:extLst>
              <a:ext uri="{FF2B5EF4-FFF2-40B4-BE49-F238E27FC236}">
                <a16:creationId xmlns:a16="http://schemas.microsoft.com/office/drawing/2014/main" id="{0E4B610A-D6A4-F2A6-DDC6-93EB70EDE2B9}"/>
              </a:ext>
            </a:extLst>
          </p:cNvPr>
          <p:cNvSpPr txBox="1"/>
          <p:nvPr/>
        </p:nvSpPr>
        <p:spPr>
          <a:xfrm rot="3663512">
            <a:off x="7470763" y="2038274"/>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56" name="TextBox 55">
            <a:extLst>
              <a:ext uri="{FF2B5EF4-FFF2-40B4-BE49-F238E27FC236}">
                <a16:creationId xmlns:a16="http://schemas.microsoft.com/office/drawing/2014/main" id="{374E159A-EAFA-91D1-E885-C5177E11959B}"/>
              </a:ext>
            </a:extLst>
          </p:cNvPr>
          <p:cNvSpPr txBox="1"/>
          <p:nvPr/>
        </p:nvSpPr>
        <p:spPr>
          <a:xfrm rot="3956724">
            <a:off x="7698363" y="6372851"/>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57" name="TextBox 56">
            <a:extLst>
              <a:ext uri="{FF2B5EF4-FFF2-40B4-BE49-F238E27FC236}">
                <a16:creationId xmlns:a16="http://schemas.microsoft.com/office/drawing/2014/main" id="{786CFCB4-D35D-C32B-441C-BB4E530F46EF}"/>
              </a:ext>
            </a:extLst>
          </p:cNvPr>
          <p:cNvSpPr txBox="1"/>
          <p:nvPr/>
        </p:nvSpPr>
        <p:spPr>
          <a:xfrm rot="2768339">
            <a:off x="9095937" y="2098953"/>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58" name="TextBox 57">
            <a:extLst>
              <a:ext uri="{FF2B5EF4-FFF2-40B4-BE49-F238E27FC236}">
                <a16:creationId xmlns:a16="http://schemas.microsoft.com/office/drawing/2014/main" id="{6FB323E2-A69B-0A28-DFFF-EAFBC36F495C}"/>
              </a:ext>
            </a:extLst>
          </p:cNvPr>
          <p:cNvSpPr txBox="1"/>
          <p:nvPr/>
        </p:nvSpPr>
        <p:spPr>
          <a:xfrm rot="858503">
            <a:off x="10540823" y="1443372"/>
            <a:ext cx="580615"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sp>
        <p:nvSpPr>
          <p:cNvPr id="59" name="TextBox 58">
            <a:extLst>
              <a:ext uri="{FF2B5EF4-FFF2-40B4-BE49-F238E27FC236}">
                <a16:creationId xmlns:a16="http://schemas.microsoft.com/office/drawing/2014/main" id="{41142350-0153-6231-6518-ADF924AC7556}"/>
              </a:ext>
            </a:extLst>
          </p:cNvPr>
          <p:cNvSpPr txBox="1"/>
          <p:nvPr/>
        </p:nvSpPr>
        <p:spPr>
          <a:xfrm rot="4900264">
            <a:off x="10053676" y="5699613"/>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2130</a:t>
            </a:r>
          </a:p>
        </p:txBody>
      </p:sp>
      <p:cxnSp>
        <p:nvCxnSpPr>
          <p:cNvPr id="75" name="Straight Connector 74">
            <a:extLst>
              <a:ext uri="{FF2B5EF4-FFF2-40B4-BE49-F238E27FC236}">
                <a16:creationId xmlns:a16="http://schemas.microsoft.com/office/drawing/2014/main" id="{6695FFFB-1E1F-303E-6010-2723BFC9B550}"/>
              </a:ext>
            </a:extLst>
          </p:cNvPr>
          <p:cNvCxnSpPr>
            <a:cxnSpLocks/>
          </p:cNvCxnSpPr>
          <p:nvPr/>
        </p:nvCxnSpPr>
        <p:spPr>
          <a:xfrm flipH="1">
            <a:off x="10750236" y="2881668"/>
            <a:ext cx="193987"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pic>
        <p:nvPicPr>
          <p:cNvPr id="86" name="Picture 85">
            <a:extLst>
              <a:ext uri="{FF2B5EF4-FFF2-40B4-BE49-F238E27FC236}">
                <a16:creationId xmlns:a16="http://schemas.microsoft.com/office/drawing/2014/main" id="{36CEE74A-00C3-21AA-B971-BFAAACE2A81C}"/>
              </a:ext>
            </a:extLst>
          </p:cNvPr>
          <p:cNvPicPr>
            <a:picLocks noChangeAspect="1"/>
          </p:cNvPicPr>
          <p:nvPr/>
        </p:nvPicPr>
        <p:blipFill>
          <a:blip r:embed="rId4"/>
          <a:stretch>
            <a:fillRect/>
          </a:stretch>
        </p:blipFill>
        <p:spPr>
          <a:xfrm>
            <a:off x="3471921" y="4071105"/>
            <a:ext cx="150369" cy="173152"/>
          </a:xfrm>
          <a:prstGeom prst="rect">
            <a:avLst/>
          </a:prstGeom>
        </p:spPr>
      </p:pic>
      <p:sp>
        <p:nvSpPr>
          <p:cNvPr id="87" name="TextBox 86">
            <a:extLst>
              <a:ext uri="{FF2B5EF4-FFF2-40B4-BE49-F238E27FC236}">
                <a16:creationId xmlns:a16="http://schemas.microsoft.com/office/drawing/2014/main" id="{60BF4C0C-BB98-F205-4D40-25F8FB19CBD7}"/>
              </a:ext>
            </a:extLst>
          </p:cNvPr>
          <p:cNvSpPr txBox="1"/>
          <p:nvPr/>
        </p:nvSpPr>
        <p:spPr>
          <a:xfrm>
            <a:off x="2637453" y="4012021"/>
            <a:ext cx="106002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Elizabeth </a:t>
            </a:r>
            <a:r>
              <a:rPr lang="en-US" sz="800" b="1" dirty="0" err="1">
                <a:ln w="0"/>
                <a:effectLst>
                  <a:glow rad="63500">
                    <a:schemeClr val="accent3">
                      <a:satMod val="175000"/>
                      <a:alpha val="40000"/>
                    </a:schemeClr>
                  </a:glow>
                  <a:outerShdw blurRad="38100" dist="19050" dir="2700000" algn="tl" rotWithShape="0">
                    <a:schemeClr val="dk1">
                      <a:alpha val="40000"/>
                    </a:schemeClr>
                  </a:outerShdw>
                </a:effectLst>
              </a:rPr>
              <a:t>Walsten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46252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CF6C-D003-9B67-EB62-01CE7AAD5944}"/>
            </a:ext>
          </a:extLst>
        </p:cNvPr>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40C5F738-D26B-5AAA-649D-0644902D4C59}"/>
              </a:ext>
            </a:extLst>
          </p:cNvPr>
          <p:cNvPicPr>
            <a:picLocks noChangeAspect="1"/>
          </p:cNvPicPr>
          <p:nvPr/>
        </p:nvPicPr>
        <p:blipFill rotWithShape="1">
          <a:blip r:embed="rId2">
            <a:extLst>
              <a:ext uri="{28A0092B-C50C-407E-A947-70E740481C1C}">
                <a14:useLocalDpi xmlns:a14="http://schemas.microsoft.com/office/drawing/2010/main" val="0"/>
              </a:ext>
            </a:extLst>
          </a:blip>
          <a:srcRect l="1589" t="3322" r="1243" b="11569"/>
          <a:stretch/>
        </p:blipFill>
        <p:spPr>
          <a:xfrm>
            <a:off x="69669" y="552450"/>
            <a:ext cx="11046006" cy="6187984"/>
          </a:xfrm>
          <a:prstGeom prst="rect">
            <a:avLst/>
          </a:prstGeom>
        </p:spPr>
      </p:pic>
      <p:sp>
        <p:nvSpPr>
          <p:cNvPr id="2" name="Title 1">
            <a:extLst>
              <a:ext uri="{FF2B5EF4-FFF2-40B4-BE49-F238E27FC236}">
                <a16:creationId xmlns:a16="http://schemas.microsoft.com/office/drawing/2014/main" id="{569455DB-4FCE-95E6-B126-7DBB43084113}"/>
              </a:ext>
            </a:extLst>
          </p:cNvPr>
          <p:cNvSpPr>
            <a:spLocks noGrp="1"/>
          </p:cNvSpPr>
          <p:nvPr>
            <p:ph type="title"/>
          </p:nvPr>
        </p:nvSpPr>
        <p:spPr>
          <a:xfrm>
            <a:off x="0" y="0"/>
            <a:ext cx="10515600" cy="930271"/>
          </a:xfrm>
        </p:spPr>
        <p:txBody>
          <a:bodyPr anchor="t">
            <a:normAutofit/>
          </a:bodyPr>
          <a:lstStyle/>
          <a:p>
            <a:r>
              <a:rPr lang="en-US" dirty="0"/>
              <a:t>Potential Consolidations</a:t>
            </a:r>
          </a:p>
        </p:txBody>
      </p:sp>
      <p:sp>
        <p:nvSpPr>
          <p:cNvPr id="3" name="TextBox 2">
            <a:extLst>
              <a:ext uri="{FF2B5EF4-FFF2-40B4-BE49-F238E27FC236}">
                <a16:creationId xmlns:a16="http://schemas.microsoft.com/office/drawing/2014/main" id="{4B2EABE0-5431-CA11-ED01-1C32216562A8}"/>
              </a:ext>
            </a:extLst>
          </p:cNvPr>
          <p:cNvSpPr txBox="1"/>
          <p:nvPr/>
        </p:nvSpPr>
        <p:spPr>
          <a:xfrm rot="19938297">
            <a:off x="4974022" y="3193728"/>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2140</a:t>
            </a:r>
          </a:p>
        </p:txBody>
      </p:sp>
      <p:sp>
        <p:nvSpPr>
          <p:cNvPr id="5" name="TextBox 4">
            <a:extLst>
              <a:ext uri="{FF2B5EF4-FFF2-40B4-BE49-F238E27FC236}">
                <a16:creationId xmlns:a16="http://schemas.microsoft.com/office/drawing/2014/main" id="{0455F993-569E-57D4-BD89-A32ABA7685D5}"/>
              </a:ext>
            </a:extLst>
          </p:cNvPr>
          <p:cNvSpPr txBox="1"/>
          <p:nvPr/>
        </p:nvSpPr>
        <p:spPr>
          <a:xfrm rot="19938297">
            <a:off x="10137934" y="6167050"/>
            <a:ext cx="567556" cy="276999"/>
          </a:xfrm>
          <a:prstGeom prst="rect">
            <a:avLst/>
          </a:prstGeom>
          <a:noFill/>
        </p:spPr>
        <p:txBody>
          <a:bodyPr wrap="square" rtlCol="0">
            <a:spAutoFit/>
          </a:bodyPr>
          <a:lstStyle/>
          <a:p>
            <a:r>
              <a:rPr lang="en-US" sz="1200" b="1" spc="50" dirty="0">
                <a:ln w="9525" cmpd="sng">
                  <a:noFill/>
                  <a:prstDash val="solid"/>
                </a:ln>
                <a:solidFill>
                  <a:schemeClr val="bg1"/>
                </a:solidFill>
                <a:effectLst>
                  <a:glow rad="38100">
                    <a:srgbClr val="C00000">
                      <a:alpha val="40000"/>
                    </a:srgbClr>
                  </a:glow>
                </a:effectLst>
              </a:rPr>
              <a:t>2150</a:t>
            </a:r>
          </a:p>
        </p:txBody>
      </p:sp>
      <p:cxnSp>
        <p:nvCxnSpPr>
          <p:cNvPr id="6" name="Straight Connector 5">
            <a:extLst>
              <a:ext uri="{FF2B5EF4-FFF2-40B4-BE49-F238E27FC236}">
                <a16:creationId xmlns:a16="http://schemas.microsoft.com/office/drawing/2014/main" id="{BCEFF0EE-BC3B-DC82-9129-B1280711526D}"/>
              </a:ext>
            </a:extLst>
          </p:cNvPr>
          <p:cNvCxnSpPr>
            <a:cxnSpLocks/>
          </p:cNvCxnSpPr>
          <p:nvPr/>
        </p:nvCxnSpPr>
        <p:spPr>
          <a:xfrm flipV="1">
            <a:off x="6265069" y="3962400"/>
            <a:ext cx="26194" cy="1593056"/>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06E0C4DA-B727-7074-0519-41AD4EB44987}"/>
              </a:ext>
            </a:extLst>
          </p:cNvPr>
          <p:cNvCxnSpPr>
            <a:cxnSpLocks/>
          </p:cNvCxnSpPr>
          <p:nvPr/>
        </p:nvCxnSpPr>
        <p:spPr>
          <a:xfrm rot="60000" flipV="1">
            <a:off x="4683918" y="4912519"/>
            <a:ext cx="0" cy="666749"/>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689F6A14-8B65-5CC4-059A-D9FE183E222A}"/>
              </a:ext>
            </a:extLst>
          </p:cNvPr>
          <p:cNvSpPr txBox="1"/>
          <p:nvPr/>
        </p:nvSpPr>
        <p:spPr>
          <a:xfrm>
            <a:off x="5195961" y="5174860"/>
            <a:ext cx="1351048" cy="23852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950" b="1" dirty="0">
                <a:ln w="0"/>
                <a:solidFill>
                  <a:srgbClr val="BE15F3"/>
                </a:solidFill>
                <a:effectLst>
                  <a:outerShdw blurRad="38100" dist="19050" dir="2700000" algn="tl" rotWithShape="0">
                    <a:schemeClr val="dk1">
                      <a:alpha val="40000"/>
                    </a:schemeClr>
                  </a:outerShdw>
                </a:effectLst>
              </a:rPr>
              <a:t>Rademacher</a:t>
            </a:r>
            <a:endParaRPr lang="en-US" sz="950" b="1" spc="50" dirty="0">
              <a:ln w="3175" cmpd="sng">
                <a:solidFill>
                  <a:srgbClr val="BE15F3"/>
                </a:solidFill>
                <a:prstDash val="solid"/>
              </a:ln>
              <a:solidFill>
                <a:srgbClr val="BE15F3"/>
              </a:solidFill>
              <a:effectLst>
                <a:glow rad="38100">
                  <a:schemeClr val="accent1">
                    <a:alpha val="40000"/>
                  </a:schemeClr>
                </a:glow>
              </a:effectLst>
            </a:endParaRPr>
          </a:p>
        </p:txBody>
      </p:sp>
      <p:sp>
        <p:nvSpPr>
          <p:cNvPr id="13" name="TextBox 12">
            <a:extLst>
              <a:ext uri="{FF2B5EF4-FFF2-40B4-BE49-F238E27FC236}">
                <a16:creationId xmlns:a16="http://schemas.microsoft.com/office/drawing/2014/main" id="{325839E5-BC9B-BEF4-CABD-C94D9EE0D89A}"/>
              </a:ext>
            </a:extLst>
          </p:cNvPr>
          <p:cNvSpPr txBox="1"/>
          <p:nvPr/>
        </p:nvSpPr>
        <p:spPr>
          <a:xfrm>
            <a:off x="4664874" y="4468323"/>
            <a:ext cx="812529"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Desert Sands Mutual Water Co op</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D8BA3E03-473A-1B64-4725-D2D7910FFCBD}"/>
              </a:ext>
            </a:extLst>
          </p:cNvPr>
          <p:cNvSpPr txBox="1"/>
          <p:nvPr/>
        </p:nvSpPr>
        <p:spPr>
          <a:xfrm>
            <a:off x="5573436" y="3727630"/>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Robert Brown</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F0BF5A4B-41FF-EF1A-504F-3A3E72D63869}"/>
              </a:ext>
            </a:extLst>
          </p:cNvPr>
          <p:cNvSpPr txBox="1"/>
          <p:nvPr/>
        </p:nvSpPr>
        <p:spPr>
          <a:xfrm>
            <a:off x="6547009" y="4027668"/>
            <a:ext cx="836951" cy="21544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 b="1" dirty="0">
                <a:ln w="0"/>
                <a:effectLst>
                  <a:glow rad="63500">
                    <a:schemeClr val="accent3">
                      <a:satMod val="175000"/>
                      <a:alpha val="40000"/>
                    </a:schemeClr>
                  </a:glow>
                  <a:outerShdw blurRad="38100" dist="19050" dir="2700000" algn="tl" rotWithShape="0">
                    <a:schemeClr val="dk1">
                      <a:alpha val="40000"/>
                    </a:schemeClr>
                  </a:outerShdw>
                </a:effectLst>
              </a:rPr>
              <a:t>Bradley Grover</a:t>
            </a:r>
            <a:endParaRPr lang="en-US" sz="900" b="1" dirty="0">
              <a:ln w="0"/>
              <a:effectLst>
                <a:glow rad="63500">
                  <a:schemeClr val="accent3">
                    <a:satMod val="175000"/>
                    <a:alpha val="40000"/>
                  </a:schemeClr>
                </a:glow>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5464E4FC-CA87-990F-B9FB-1361A3B82125}"/>
              </a:ext>
            </a:extLst>
          </p:cNvPr>
          <p:cNvCxnSpPr>
            <a:cxnSpLocks/>
          </p:cNvCxnSpPr>
          <p:nvPr/>
        </p:nvCxnSpPr>
        <p:spPr>
          <a:xfrm>
            <a:off x="5684842" y="6128513"/>
            <a:ext cx="4438"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CC5A859-5BC9-137A-8FBE-7C6207E85237}"/>
              </a:ext>
            </a:extLst>
          </p:cNvPr>
          <p:cNvPicPr>
            <a:picLocks noChangeAspect="1"/>
          </p:cNvPicPr>
          <p:nvPr/>
        </p:nvPicPr>
        <p:blipFill>
          <a:blip r:embed="rId3"/>
          <a:stretch>
            <a:fillRect/>
          </a:stretch>
        </p:blipFill>
        <p:spPr>
          <a:xfrm>
            <a:off x="2698914" y="5734184"/>
            <a:ext cx="3931920" cy="920031"/>
          </a:xfrm>
          <a:prstGeom prst="rect">
            <a:avLst/>
          </a:prstGeom>
          <a:ln>
            <a:solidFill>
              <a:schemeClr val="accent1"/>
            </a:solidFill>
          </a:ln>
        </p:spPr>
      </p:pic>
      <p:cxnSp>
        <p:nvCxnSpPr>
          <p:cNvPr id="18" name="Straight Connector 17">
            <a:extLst>
              <a:ext uri="{FF2B5EF4-FFF2-40B4-BE49-F238E27FC236}">
                <a16:creationId xmlns:a16="http://schemas.microsoft.com/office/drawing/2014/main" id="{C99BE08B-1C74-03C9-26E7-E0C078E8AB2F}"/>
              </a:ext>
            </a:extLst>
          </p:cNvPr>
          <p:cNvCxnSpPr>
            <a:cxnSpLocks/>
          </p:cNvCxnSpPr>
          <p:nvPr/>
        </p:nvCxnSpPr>
        <p:spPr>
          <a:xfrm flipH="1">
            <a:off x="5264894" y="5952301"/>
            <a:ext cx="212509" cy="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7948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3831-4E5A-A1D8-108F-52917D6EC683}"/>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99271A41-2DE0-FABB-D874-578045C16FE0}"/>
              </a:ext>
            </a:extLst>
          </p:cNvPr>
          <p:cNvSpPr>
            <a:spLocks noGrp="1"/>
          </p:cNvSpPr>
          <p:nvPr>
            <p:ph idx="1"/>
          </p:nvPr>
        </p:nvSpPr>
        <p:spPr/>
        <p:txBody>
          <a:bodyPr>
            <a:normAutofit fontScale="92500" lnSpcReduction="10000"/>
          </a:bodyPr>
          <a:lstStyle/>
          <a:p>
            <a:r>
              <a:rPr lang="en-US" dirty="0"/>
              <a:t>What are the next steps?</a:t>
            </a:r>
          </a:p>
          <a:p>
            <a:pPr marL="457189" lvl="1" indent="0">
              <a:buNone/>
            </a:pPr>
            <a:r>
              <a:rPr lang="en-US" dirty="0"/>
              <a:t>A coordination meeting has been scheduled and held with the IWVWD. We are working on actual and potential projects identifications and prioritization.</a:t>
            </a:r>
          </a:p>
          <a:p>
            <a:r>
              <a:rPr lang="en-US" dirty="0"/>
              <a:t>Can the Grant funds be used to help fund the Water District’s current consolidation projects?</a:t>
            </a:r>
          </a:p>
          <a:p>
            <a:pPr marL="457189" lvl="1" indent="0">
              <a:buNone/>
            </a:pPr>
            <a:r>
              <a:rPr lang="en-US"/>
              <a:t>Grant </a:t>
            </a:r>
            <a:r>
              <a:rPr lang="en-US" dirty="0"/>
              <a:t>funds could potentially fund a portion the Water District’s current consolidation projects for work done on </a:t>
            </a:r>
            <a:r>
              <a:rPr lang="en-US"/>
              <a:t>public land.</a:t>
            </a:r>
            <a:endParaRPr lang="en-US" dirty="0"/>
          </a:p>
          <a:p>
            <a:r>
              <a:rPr lang="en-US" dirty="0"/>
              <a:t>Is this Grant only for “reimbursement” of costs?</a:t>
            </a:r>
          </a:p>
          <a:p>
            <a:pPr marL="457189" lvl="1" indent="0">
              <a:buNone/>
            </a:pPr>
            <a:r>
              <a:rPr lang="en-US" dirty="0"/>
              <a:t>There are provisions for “advanced Grant funding”, however, a demonstration must be provided showing “cash flow” issues and a clearly defined project. </a:t>
            </a:r>
          </a:p>
          <a:p>
            <a:r>
              <a:rPr lang="en-US" dirty="0"/>
              <a:t>How will the GA consolidation projects be identified and prioritized?</a:t>
            </a:r>
          </a:p>
          <a:p>
            <a:pPr marL="457189" lvl="1" indent="0">
              <a:buNone/>
            </a:pPr>
            <a:r>
              <a:rPr lang="en-US" dirty="0"/>
              <a:t>The GA staff will preliminarily identify and prioritize consolidation projects. These potential projects will be reviewed by the TAC before being acted on, by the GA Board.</a:t>
            </a:r>
          </a:p>
          <a:p>
            <a:endParaRPr lang="en-US" dirty="0"/>
          </a:p>
        </p:txBody>
      </p:sp>
      <p:sp>
        <p:nvSpPr>
          <p:cNvPr id="4" name="Slide Number Placeholder 3">
            <a:extLst>
              <a:ext uri="{FF2B5EF4-FFF2-40B4-BE49-F238E27FC236}">
                <a16:creationId xmlns:a16="http://schemas.microsoft.com/office/drawing/2014/main" id="{A5C8CEB4-815E-078E-2F1D-4AEBA5832931}"/>
              </a:ext>
            </a:extLst>
          </p:cNvPr>
          <p:cNvSpPr>
            <a:spLocks noGrp="1"/>
          </p:cNvSpPr>
          <p:nvPr>
            <p:ph type="sldNum" sz="quarter" idx="12"/>
          </p:nvPr>
        </p:nvSpPr>
        <p:spPr/>
        <p:txBody>
          <a:bodyPr/>
          <a:lstStyle/>
          <a:p>
            <a:fld id="{4827FCF3-55F8-44AA-8D15-4ED6B4795FD8}" type="slidenum">
              <a:rPr lang="en-US" smtClean="0"/>
              <a:pPr/>
              <a:t>15</a:t>
            </a:fld>
            <a:endParaRPr lang="en-US" dirty="0"/>
          </a:p>
        </p:txBody>
      </p:sp>
    </p:spTree>
    <p:extLst>
      <p:ext uri="{BB962C8B-B14F-4D97-AF65-F5344CB8AC3E}">
        <p14:creationId xmlns:p14="http://schemas.microsoft.com/office/powerpoint/2010/main" val="425723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2E44-D7A4-4DB3-B9B0-74CC07E5E2D4}"/>
              </a:ext>
            </a:extLst>
          </p:cNvPr>
          <p:cNvSpPr>
            <a:spLocks noGrp="1"/>
          </p:cNvSpPr>
          <p:nvPr>
            <p:ph type="title"/>
          </p:nvPr>
        </p:nvSpPr>
        <p:spPr/>
        <p:txBody>
          <a:bodyPr/>
          <a:lstStyle/>
          <a:p>
            <a:r>
              <a:rPr lang="en-US" dirty="0"/>
              <a:t>General Grant Info</a:t>
            </a:r>
          </a:p>
        </p:txBody>
      </p:sp>
      <p:sp>
        <p:nvSpPr>
          <p:cNvPr id="4" name="Content Placeholder 3">
            <a:extLst>
              <a:ext uri="{FF2B5EF4-FFF2-40B4-BE49-F238E27FC236}">
                <a16:creationId xmlns:a16="http://schemas.microsoft.com/office/drawing/2014/main" id="{32DBABFF-8411-41F9-9FD7-98DE15DC8531}"/>
              </a:ext>
            </a:extLst>
          </p:cNvPr>
          <p:cNvSpPr>
            <a:spLocks noGrp="1"/>
          </p:cNvSpPr>
          <p:nvPr>
            <p:ph idx="1"/>
          </p:nvPr>
        </p:nvSpPr>
        <p:spPr>
          <a:xfrm>
            <a:off x="838200" y="1447800"/>
            <a:ext cx="10515600" cy="5222631"/>
          </a:xfrm>
        </p:spPr>
        <p:txBody>
          <a:bodyPr>
            <a:normAutofit/>
          </a:bodyPr>
          <a:lstStyle/>
          <a:p>
            <a:r>
              <a:rPr lang="en-US" dirty="0"/>
              <a:t>WRM briefing on Consolidation</a:t>
            </a:r>
          </a:p>
          <a:p>
            <a:r>
              <a:rPr lang="en-US" dirty="0"/>
              <a:t>Purpose</a:t>
            </a:r>
          </a:p>
          <a:p>
            <a:pPr lvl="1"/>
            <a:r>
              <a:rPr lang="en-US" dirty="0"/>
              <a:t>Mitigate impacts to shallow wells caused by the chronic lowering of groundwater levels, degraded water quality, and reduction of groundwater in storage by consolidating small water systems with shallow wells into the larger public water system.  </a:t>
            </a:r>
          </a:p>
          <a:p>
            <a:pPr lvl="1"/>
            <a:r>
              <a:rPr lang="en-US" dirty="0"/>
              <a:t>Provide more secure water source for residents with wells at risk</a:t>
            </a:r>
          </a:p>
          <a:p>
            <a:r>
              <a:rPr lang="en-US" dirty="0"/>
              <a:t>Term of Agreement:7/1/2022 (start of cost accounting)</a:t>
            </a:r>
          </a:p>
          <a:p>
            <a:r>
              <a:rPr lang="en-US" dirty="0"/>
              <a:t>Execution Date: 1/16/2024</a:t>
            </a:r>
          </a:p>
          <a:p>
            <a:r>
              <a:rPr lang="en-US" dirty="0"/>
              <a:t>Work Completion Date: 12/31/2026</a:t>
            </a:r>
          </a:p>
          <a:p>
            <a:r>
              <a:rPr lang="en-US" dirty="0"/>
              <a:t>Grant Amount: $3,345,000</a:t>
            </a:r>
          </a:p>
        </p:txBody>
      </p:sp>
      <p:sp>
        <p:nvSpPr>
          <p:cNvPr id="3" name="Slide Number Placeholder 2">
            <a:extLst>
              <a:ext uri="{FF2B5EF4-FFF2-40B4-BE49-F238E27FC236}">
                <a16:creationId xmlns:a16="http://schemas.microsoft.com/office/drawing/2014/main" id="{A4EDE78A-1943-4CF3-80F4-428154E9F8BB}"/>
              </a:ext>
            </a:extLst>
          </p:cNvPr>
          <p:cNvSpPr>
            <a:spLocks noGrp="1"/>
          </p:cNvSpPr>
          <p:nvPr>
            <p:ph type="sldNum" sz="quarter" idx="12"/>
          </p:nvPr>
        </p:nvSpPr>
        <p:spPr/>
        <p:txBody>
          <a:bodyPr/>
          <a:lstStyle/>
          <a:p>
            <a:fld id="{4827FCF3-55F8-44AA-8D15-4ED6B4795FD8}" type="slidenum">
              <a:rPr lang="en-US" smtClean="0"/>
              <a:pPr/>
              <a:t>2</a:t>
            </a:fld>
            <a:endParaRPr lang="en-US" dirty="0"/>
          </a:p>
        </p:txBody>
      </p:sp>
    </p:spTree>
    <p:extLst>
      <p:ext uri="{BB962C8B-B14F-4D97-AF65-F5344CB8AC3E}">
        <p14:creationId xmlns:p14="http://schemas.microsoft.com/office/powerpoint/2010/main" val="416436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732B7-44E5-61FF-1CD0-223681F32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DB631-54A9-00F0-631D-1BA930B79A45}"/>
              </a:ext>
            </a:extLst>
          </p:cNvPr>
          <p:cNvSpPr>
            <a:spLocks noGrp="1"/>
          </p:cNvSpPr>
          <p:nvPr>
            <p:ph type="title"/>
          </p:nvPr>
        </p:nvSpPr>
        <p:spPr/>
        <p:txBody>
          <a:bodyPr/>
          <a:lstStyle/>
          <a:p>
            <a:r>
              <a:rPr lang="en-US" dirty="0"/>
              <a:t>Grant Budget Categories and Schedule</a:t>
            </a:r>
          </a:p>
        </p:txBody>
      </p:sp>
      <p:sp>
        <p:nvSpPr>
          <p:cNvPr id="4" name="Content Placeholder 3">
            <a:extLst>
              <a:ext uri="{FF2B5EF4-FFF2-40B4-BE49-F238E27FC236}">
                <a16:creationId xmlns:a16="http://schemas.microsoft.com/office/drawing/2014/main" id="{CD72A51E-C0AB-7F55-5AFE-C5B0ACA51473}"/>
              </a:ext>
            </a:extLst>
          </p:cNvPr>
          <p:cNvSpPr>
            <a:spLocks noGrp="1"/>
          </p:cNvSpPr>
          <p:nvPr>
            <p:ph idx="1"/>
          </p:nvPr>
        </p:nvSpPr>
        <p:spPr>
          <a:xfrm>
            <a:off x="838200" y="1447800"/>
            <a:ext cx="10515600" cy="5222631"/>
          </a:xfrm>
        </p:spPr>
        <p:txBody>
          <a:bodyPr>
            <a:normAutofit/>
          </a:bodyPr>
          <a:lstStyle/>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E95C8071-DF51-3E7C-A174-7347984A2C26}"/>
              </a:ext>
            </a:extLst>
          </p:cNvPr>
          <p:cNvSpPr>
            <a:spLocks noGrp="1"/>
          </p:cNvSpPr>
          <p:nvPr>
            <p:ph type="sldNum" sz="quarter" idx="12"/>
          </p:nvPr>
        </p:nvSpPr>
        <p:spPr/>
        <p:txBody>
          <a:bodyPr/>
          <a:lstStyle/>
          <a:p>
            <a:fld id="{4827FCF3-55F8-44AA-8D15-4ED6B4795FD8}" type="slidenum">
              <a:rPr lang="en-US" smtClean="0"/>
              <a:pPr/>
              <a:t>3</a:t>
            </a:fld>
            <a:endParaRPr lang="en-US" dirty="0"/>
          </a:p>
        </p:txBody>
      </p:sp>
      <p:graphicFrame>
        <p:nvGraphicFramePr>
          <p:cNvPr id="7" name="Table 6">
            <a:extLst>
              <a:ext uri="{FF2B5EF4-FFF2-40B4-BE49-F238E27FC236}">
                <a16:creationId xmlns:a16="http://schemas.microsoft.com/office/drawing/2014/main" id="{20F755D5-84B4-288B-E4EB-4B9C7F698139}"/>
              </a:ext>
            </a:extLst>
          </p:cNvPr>
          <p:cNvGraphicFramePr>
            <a:graphicFrameLocks noGrp="1"/>
          </p:cNvGraphicFramePr>
          <p:nvPr>
            <p:extLst>
              <p:ext uri="{D42A27DB-BD31-4B8C-83A1-F6EECF244321}">
                <p14:modId xmlns:p14="http://schemas.microsoft.com/office/powerpoint/2010/main" val="2425058637"/>
              </p:ext>
            </p:extLst>
          </p:nvPr>
        </p:nvGraphicFramePr>
        <p:xfrm>
          <a:off x="1038224" y="1447800"/>
          <a:ext cx="7877176" cy="4601782"/>
        </p:xfrm>
        <a:graphic>
          <a:graphicData uri="http://schemas.openxmlformats.org/drawingml/2006/table">
            <a:tbl>
              <a:tblPr firstCol="1" lastRow="1" bandRow="1">
                <a:tableStyleId>{5C22544A-7EE6-4342-B048-85BDC9FD1C3A}</a:tableStyleId>
              </a:tblPr>
              <a:tblGrid>
                <a:gridCol w="3966194">
                  <a:extLst>
                    <a:ext uri="{9D8B030D-6E8A-4147-A177-3AD203B41FA5}">
                      <a16:colId xmlns:a16="http://schemas.microsoft.com/office/drawing/2014/main" val="513943809"/>
                    </a:ext>
                  </a:extLst>
                </a:gridCol>
                <a:gridCol w="1294782">
                  <a:extLst>
                    <a:ext uri="{9D8B030D-6E8A-4147-A177-3AD203B41FA5}">
                      <a16:colId xmlns:a16="http://schemas.microsoft.com/office/drawing/2014/main" val="1229723786"/>
                    </a:ext>
                  </a:extLst>
                </a:gridCol>
                <a:gridCol w="1371600">
                  <a:extLst>
                    <a:ext uri="{9D8B030D-6E8A-4147-A177-3AD203B41FA5}">
                      <a16:colId xmlns:a16="http://schemas.microsoft.com/office/drawing/2014/main" val="3700743537"/>
                    </a:ext>
                  </a:extLst>
                </a:gridCol>
                <a:gridCol w="1244600">
                  <a:extLst>
                    <a:ext uri="{9D8B030D-6E8A-4147-A177-3AD203B41FA5}">
                      <a16:colId xmlns:a16="http://schemas.microsoft.com/office/drawing/2014/main" val="521149236"/>
                    </a:ext>
                  </a:extLst>
                </a:gridCol>
              </a:tblGrid>
              <a:tr h="364509">
                <a:tc>
                  <a:txBody>
                    <a:bodyPr/>
                    <a:lstStyle/>
                    <a:p>
                      <a:pPr marL="0" marR="0" algn="ctr">
                        <a:lnSpc>
                          <a:spcPct val="115000"/>
                        </a:lnSpc>
                        <a:spcBef>
                          <a:spcPts val="0"/>
                        </a:spcBef>
                        <a:spcAft>
                          <a:spcPts val="0"/>
                        </a:spcAft>
                      </a:pPr>
                      <a:r>
                        <a:rPr lang="en-US" sz="1800" kern="100" dirty="0">
                          <a:effectLst/>
                          <a:latin typeface="+mj-lt"/>
                          <a:ea typeface="Times New Roman" panose="02020603050405020304" pitchFamily="18" charset="0"/>
                        </a:rPr>
                        <a:t>CATEGORY</a:t>
                      </a:r>
                    </a:p>
                  </a:txBody>
                  <a:tcPr marL="68580" marR="68580" marT="0" marB="0"/>
                </a:tc>
                <a:tc>
                  <a:txBody>
                    <a:bodyPr/>
                    <a:lstStyle/>
                    <a:p>
                      <a:pPr marL="0" marR="0" algn="ctr">
                        <a:lnSpc>
                          <a:spcPct val="115000"/>
                        </a:lnSpc>
                        <a:spcBef>
                          <a:spcPts val="0"/>
                        </a:spcBef>
                        <a:spcAft>
                          <a:spcPts val="0"/>
                        </a:spcAft>
                      </a:pPr>
                      <a:r>
                        <a:rPr lang="en-US" sz="1800" kern="100" dirty="0">
                          <a:effectLst/>
                          <a:latin typeface="+mn-lt"/>
                          <a:ea typeface="Times New Roman" panose="02020603050405020304" pitchFamily="18" charset="0"/>
                        </a:rPr>
                        <a:t>Budget</a:t>
                      </a:r>
                    </a:p>
                  </a:txBody>
                  <a:tcPr marL="68580" marR="68580" marT="0" marB="0"/>
                </a:tc>
                <a:tc>
                  <a:txBody>
                    <a:bodyPr/>
                    <a:lstStyle/>
                    <a:p>
                      <a:pPr marL="0" marR="0" algn="ctr">
                        <a:lnSpc>
                          <a:spcPct val="115000"/>
                        </a:lnSpc>
                        <a:spcBef>
                          <a:spcPts val="0"/>
                        </a:spcBef>
                        <a:spcAft>
                          <a:spcPts val="0"/>
                        </a:spcAft>
                      </a:pPr>
                      <a:r>
                        <a:rPr lang="en-US" sz="1800" kern="100" dirty="0">
                          <a:effectLst/>
                          <a:latin typeface="+mn-lt"/>
                          <a:ea typeface="Times New Roman" panose="02020603050405020304" pitchFamily="18" charset="0"/>
                        </a:rPr>
                        <a:t>Start Date</a:t>
                      </a:r>
                    </a:p>
                  </a:txBody>
                  <a:tcPr marL="68580" marR="68580" marT="0" marB="0"/>
                </a:tc>
                <a:tc>
                  <a:txBody>
                    <a:bodyPr/>
                    <a:lstStyle/>
                    <a:p>
                      <a:pPr marL="0" marR="0" algn="ctr">
                        <a:lnSpc>
                          <a:spcPct val="115000"/>
                        </a:lnSpc>
                        <a:spcBef>
                          <a:spcPts val="0"/>
                        </a:spcBef>
                        <a:spcAft>
                          <a:spcPts val="0"/>
                        </a:spcAft>
                      </a:pPr>
                      <a:r>
                        <a:rPr lang="en-US" sz="1800" kern="100" dirty="0">
                          <a:effectLst/>
                          <a:latin typeface="+mn-lt"/>
                          <a:ea typeface="Times New Roman" panose="02020603050405020304" pitchFamily="18" charset="0"/>
                        </a:rPr>
                        <a:t>End Date</a:t>
                      </a:r>
                    </a:p>
                  </a:txBody>
                  <a:tcPr marL="68580" marR="68580" marT="0" marB="0"/>
                </a:tc>
                <a:extLst>
                  <a:ext uri="{0D108BD9-81ED-4DB2-BD59-A6C34878D82A}">
                    <a16:rowId xmlns:a16="http://schemas.microsoft.com/office/drawing/2014/main" val="3496286896"/>
                  </a:ext>
                </a:extLst>
              </a:tr>
              <a:tr h="731820">
                <a:tc>
                  <a:txBody>
                    <a:bodyPr/>
                    <a:lstStyle/>
                    <a:p>
                      <a:pPr marL="0" marR="0" algn="l">
                        <a:lnSpc>
                          <a:spcPct val="115000"/>
                        </a:lnSpc>
                        <a:spcBef>
                          <a:spcPts val="0"/>
                        </a:spcBef>
                        <a:spcAft>
                          <a:spcPts val="0"/>
                        </a:spcAft>
                      </a:pPr>
                      <a:r>
                        <a:rPr lang="en-US" sz="1400" kern="100" dirty="0">
                          <a:effectLst/>
                        </a:rPr>
                        <a:t>CATEGORY A – PROJECT ADMINISTRATION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1 – Project Management</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2 - Reporting</a:t>
                      </a:r>
                      <a:endParaRPr lang="en-US" sz="1600" b="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rPr>
                        <a:t>$445,000.00</a:t>
                      </a:r>
                      <a:endParaRPr lang="en-US" sz="1600" kern="100" dirty="0">
                        <a:effectLst/>
                        <a:latin typeface="+mn-lt"/>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7/1/2022</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12/31/2026</a:t>
                      </a:r>
                    </a:p>
                  </a:txBody>
                  <a:tcPr marL="68580" marR="68580" marT="0" marB="0"/>
                </a:tc>
                <a:extLst>
                  <a:ext uri="{0D108BD9-81ED-4DB2-BD59-A6C34878D82A}">
                    <a16:rowId xmlns:a16="http://schemas.microsoft.com/office/drawing/2014/main" val="622252396"/>
                  </a:ext>
                </a:extLst>
              </a:tr>
              <a:tr h="481182">
                <a:tc>
                  <a:txBody>
                    <a:bodyPr/>
                    <a:lstStyle/>
                    <a:p>
                      <a:pPr marL="0" marR="0" algn="l">
                        <a:lnSpc>
                          <a:spcPct val="115000"/>
                        </a:lnSpc>
                        <a:spcBef>
                          <a:spcPts val="0"/>
                        </a:spcBef>
                        <a:spcAft>
                          <a:spcPts val="0"/>
                        </a:spcAft>
                      </a:pPr>
                      <a:r>
                        <a:rPr lang="en-US" sz="1400" kern="100" dirty="0">
                          <a:effectLst/>
                        </a:rPr>
                        <a:t>CATEGORY B – LAND PURCHASE/EASEMENT</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3 – Land Purchase</a:t>
                      </a:r>
                      <a:endParaRPr lang="en-US" sz="1600" b="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rPr>
                        <a:t>$100,000.00</a:t>
                      </a:r>
                      <a:endParaRPr lang="en-US" sz="1600" kern="100" dirty="0">
                        <a:effectLst/>
                        <a:latin typeface="+mn-lt"/>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7/1/2023</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9/1/2026</a:t>
                      </a:r>
                    </a:p>
                  </a:txBody>
                  <a:tcPr marL="68580" marR="68580" marT="0" marB="0"/>
                </a:tc>
                <a:extLst>
                  <a:ext uri="{0D108BD9-81ED-4DB2-BD59-A6C34878D82A}">
                    <a16:rowId xmlns:a16="http://schemas.microsoft.com/office/drawing/2014/main" val="4069453068"/>
                  </a:ext>
                </a:extLst>
              </a:tr>
              <a:tr h="731820">
                <a:tc>
                  <a:txBody>
                    <a:bodyPr/>
                    <a:lstStyle/>
                    <a:p>
                      <a:pPr marL="0" marR="0" algn="l">
                        <a:lnSpc>
                          <a:spcPct val="115000"/>
                        </a:lnSpc>
                        <a:spcBef>
                          <a:spcPts val="0"/>
                        </a:spcBef>
                        <a:spcAft>
                          <a:spcPts val="0"/>
                        </a:spcAft>
                      </a:pPr>
                      <a:r>
                        <a:rPr lang="en-US" sz="1400" kern="100" dirty="0">
                          <a:effectLst/>
                        </a:rPr>
                        <a:t>CATEGORY C – PLANNING/ DESIGN/ ENGINEERING/ ENVIRONMENTAL DOCUMENTATION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4 –Feasibility Studies </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5 – CEQA Documentation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6 - Permitting</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7 - Design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8 – Project Monitoring Plan</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rPr>
                        <a:t>$500,000.00</a:t>
                      </a:r>
                      <a:endParaRPr lang="en-US" sz="1600" kern="100" dirty="0">
                        <a:effectLst/>
                        <a:latin typeface="+mn-lt"/>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7/1/2022</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6/30/2026</a:t>
                      </a:r>
                    </a:p>
                  </a:txBody>
                  <a:tcPr marL="68580" marR="68580" marT="0" marB="0"/>
                </a:tc>
                <a:extLst>
                  <a:ext uri="{0D108BD9-81ED-4DB2-BD59-A6C34878D82A}">
                    <a16:rowId xmlns:a16="http://schemas.microsoft.com/office/drawing/2014/main" val="947031643"/>
                  </a:ext>
                </a:extLst>
              </a:tr>
              <a:tr h="364509">
                <a:tc>
                  <a:txBody>
                    <a:bodyPr/>
                    <a:lstStyle/>
                    <a:p>
                      <a:pPr marL="0" marR="0" algn="l">
                        <a:lnSpc>
                          <a:spcPct val="115000"/>
                        </a:lnSpc>
                        <a:spcBef>
                          <a:spcPts val="0"/>
                        </a:spcBef>
                        <a:spcAft>
                          <a:spcPts val="0"/>
                        </a:spcAft>
                      </a:pPr>
                      <a:r>
                        <a:rPr lang="en-US" sz="1400" kern="100" dirty="0">
                          <a:effectLst/>
                        </a:rPr>
                        <a:t>CATEGORY D – CONSTRUCTION/IMPLENTATION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9 – Contract Service</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10 – Construction Administration</a:t>
                      </a:r>
                    </a:p>
                    <a:p>
                      <a:pPr marL="0" marR="0" algn="l">
                        <a:lnSpc>
                          <a:spcPct val="115000"/>
                        </a:lnSpc>
                        <a:spcBef>
                          <a:spcPts val="0"/>
                        </a:spcBef>
                        <a:spcAft>
                          <a:spcPts val="0"/>
                        </a:spcAft>
                      </a:pPr>
                      <a:r>
                        <a:rPr lang="en-US" sz="1400" b="0" kern="100" dirty="0">
                          <a:effectLst/>
                          <a:latin typeface="Times New Roman" panose="02020603050405020304" pitchFamily="18" charset="0"/>
                          <a:ea typeface="Times New Roman" panose="02020603050405020304" pitchFamily="18" charset="0"/>
                        </a:rPr>
                        <a:t>Task 11 - Construction</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rPr>
                        <a:t>$2,300,000.00</a:t>
                      </a:r>
                      <a:endParaRPr lang="en-US" sz="1600" kern="100" dirty="0">
                        <a:effectLst/>
                        <a:latin typeface="+mn-lt"/>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1/1/2024</a:t>
                      </a:r>
                    </a:p>
                  </a:txBody>
                  <a:tcPr marL="68580" marR="68580" marT="0" marB="0"/>
                </a:tc>
                <a:tc>
                  <a:txBody>
                    <a:bodyPr/>
                    <a:lstStyle/>
                    <a:p>
                      <a:pPr marL="0" marR="0" algn="r">
                        <a:lnSpc>
                          <a:spcPct val="115000"/>
                        </a:lnSpc>
                        <a:spcBef>
                          <a:spcPts val="0"/>
                        </a:spcBef>
                        <a:spcAft>
                          <a:spcPts val="0"/>
                        </a:spcAft>
                      </a:pPr>
                      <a:r>
                        <a:rPr lang="en-US" sz="1400" kern="100" dirty="0">
                          <a:effectLst/>
                          <a:latin typeface="+mn-lt"/>
                          <a:ea typeface="Times New Roman" panose="02020603050405020304" pitchFamily="18" charset="0"/>
                        </a:rPr>
                        <a:t>10/31/2026</a:t>
                      </a:r>
                    </a:p>
                  </a:txBody>
                  <a:tcPr marL="68580" marR="68580" marT="0" marB="0"/>
                </a:tc>
                <a:extLst>
                  <a:ext uri="{0D108BD9-81ED-4DB2-BD59-A6C34878D82A}">
                    <a16:rowId xmlns:a16="http://schemas.microsoft.com/office/drawing/2014/main" val="1754617886"/>
                  </a:ext>
                </a:extLst>
              </a:tr>
              <a:tr h="364509">
                <a:tc>
                  <a:txBody>
                    <a:bodyPr/>
                    <a:lstStyle/>
                    <a:p>
                      <a:pPr marL="0" marR="0" algn="r">
                        <a:lnSpc>
                          <a:spcPct val="115000"/>
                        </a:lnSpc>
                        <a:spcBef>
                          <a:spcPts val="0"/>
                        </a:spcBef>
                        <a:spcAft>
                          <a:spcPts val="0"/>
                        </a:spcAft>
                      </a:pPr>
                      <a:r>
                        <a:rPr lang="en-US" sz="1400" kern="100">
                          <a:effectLst/>
                        </a:rPr>
                        <a:t>TOTAL COSTS</a:t>
                      </a:r>
                      <a:endParaRPr lang="en-US" sz="1600" kern="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kern="100" dirty="0">
                          <a:effectLst/>
                        </a:rPr>
                        <a:t>$3,345,000.00</a:t>
                      </a:r>
                      <a:endParaRPr lang="en-US" sz="160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endParaRPr lang="en-US" sz="160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endParaRPr lang="en-US" sz="1600" kern="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70042932"/>
                  </a:ext>
                </a:extLst>
              </a:tr>
            </a:tbl>
          </a:graphicData>
        </a:graphic>
      </p:graphicFrame>
      <p:sp>
        <p:nvSpPr>
          <p:cNvPr id="8" name="Rectangle 2">
            <a:extLst>
              <a:ext uri="{FF2B5EF4-FFF2-40B4-BE49-F238E27FC236}">
                <a16:creationId xmlns:a16="http://schemas.microsoft.com/office/drawing/2014/main" id="{E18DA1A1-543B-A9A1-A7AE-08705E4BA888}"/>
              </a:ext>
            </a:extLst>
          </p:cNvPr>
          <p:cNvSpPr>
            <a:spLocks noChangeArrowheads="1"/>
          </p:cNvSpPr>
          <p:nvPr/>
        </p:nvSpPr>
        <p:spPr bwMode="auto">
          <a:xfrm>
            <a:off x="3816350" y="3246437"/>
            <a:ext cx="14484368" cy="97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519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5D70-44EE-EA1A-1A53-CD6462D0D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7AD76-6276-D6E2-6737-9C99263FF4A7}"/>
              </a:ext>
            </a:extLst>
          </p:cNvPr>
          <p:cNvSpPr>
            <a:spLocks noGrp="1"/>
          </p:cNvSpPr>
          <p:nvPr>
            <p:ph type="title"/>
          </p:nvPr>
        </p:nvSpPr>
        <p:spPr/>
        <p:txBody>
          <a:bodyPr/>
          <a:lstStyle/>
          <a:p>
            <a:r>
              <a:rPr lang="en-US" dirty="0"/>
              <a:t>Deliverables</a:t>
            </a:r>
          </a:p>
        </p:txBody>
      </p:sp>
      <p:sp>
        <p:nvSpPr>
          <p:cNvPr id="4" name="Content Placeholder 3">
            <a:extLst>
              <a:ext uri="{FF2B5EF4-FFF2-40B4-BE49-F238E27FC236}">
                <a16:creationId xmlns:a16="http://schemas.microsoft.com/office/drawing/2014/main" id="{2ECB32B7-B5BC-0F7F-6574-49AEEA7B0401}"/>
              </a:ext>
            </a:extLst>
          </p:cNvPr>
          <p:cNvSpPr>
            <a:spLocks noGrp="1"/>
          </p:cNvSpPr>
          <p:nvPr>
            <p:ph idx="1"/>
          </p:nvPr>
        </p:nvSpPr>
        <p:spPr>
          <a:xfrm>
            <a:off x="838200" y="1447800"/>
            <a:ext cx="10515600" cy="5222631"/>
          </a:xfrm>
        </p:spPr>
        <p:txBody>
          <a:bodyPr>
            <a:normAutofit/>
          </a:bodyPr>
          <a:lstStyle/>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5B68E42A-A29F-BDBF-B7AA-1CBE182AFE90}"/>
              </a:ext>
            </a:extLst>
          </p:cNvPr>
          <p:cNvSpPr>
            <a:spLocks noGrp="1"/>
          </p:cNvSpPr>
          <p:nvPr>
            <p:ph type="sldNum" sz="quarter" idx="12"/>
          </p:nvPr>
        </p:nvSpPr>
        <p:spPr/>
        <p:txBody>
          <a:bodyPr/>
          <a:lstStyle/>
          <a:p>
            <a:fld id="{4827FCF3-55F8-44AA-8D15-4ED6B4795FD8}" type="slidenum">
              <a:rPr lang="en-US" smtClean="0"/>
              <a:pPr/>
              <a:t>4</a:t>
            </a:fld>
            <a:endParaRPr lang="en-US" dirty="0"/>
          </a:p>
        </p:txBody>
      </p:sp>
      <p:sp>
        <p:nvSpPr>
          <p:cNvPr id="8" name="Rectangle 2">
            <a:extLst>
              <a:ext uri="{FF2B5EF4-FFF2-40B4-BE49-F238E27FC236}">
                <a16:creationId xmlns:a16="http://schemas.microsoft.com/office/drawing/2014/main" id="{59C8D331-35F4-DFF1-6C55-BB158447A0A2}"/>
              </a:ext>
            </a:extLst>
          </p:cNvPr>
          <p:cNvSpPr>
            <a:spLocks noChangeArrowheads="1"/>
          </p:cNvSpPr>
          <p:nvPr/>
        </p:nvSpPr>
        <p:spPr bwMode="auto">
          <a:xfrm>
            <a:off x="3816350" y="3246437"/>
            <a:ext cx="14484368" cy="97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Table 8">
            <a:extLst>
              <a:ext uri="{FF2B5EF4-FFF2-40B4-BE49-F238E27FC236}">
                <a16:creationId xmlns:a16="http://schemas.microsoft.com/office/drawing/2014/main" id="{56AFFE1A-4205-AE63-BFD5-3C9A0C5327C7}"/>
              </a:ext>
            </a:extLst>
          </p:cNvPr>
          <p:cNvGraphicFramePr>
            <a:graphicFrameLocks noGrp="1"/>
          </p:cNvGraphicFramePr>
          <p:nvPr>
            <p:extLst>
              <p:ext uri="{D42A27DB-BD31-4B8C-83A1-F6EECF244321}">
                <p14:modId xmlns:p14="http://schemas.microsoft.com/office/powerpoint/2010/main" val="3407222155"/>
              </p:ext>
            </p:extLst>
          </p:nvPr>
        </p:nvGraphicFramePr>
        <p:xfrm>
          <a:off x="1038224" y="1447800"/>
          <a:ext cx="9909176" cy="4338004"/>
        </p:xfrm>
        <a:graphic>
          <a:graphicData uri="http://schemas.openxmlformats.org/drawingml/2006/table">
            <a:tbl>
              <a:tblPr firstCol="1" bandRow="1">
                <a:tableStyleId>{5C22544A-7EE6-4342-B048-85BDC9FD1C3A}</a:tableStyleId>
              </a:tblPr>
              <a:tblGrid>
                <a:gridCol w="4449231">
                  <a:extLst>
                    <a:ext uri="{9D8B030D-6E8A-4147-A177-3AD203B41FA5}">
                      <a16:colId xmlns:a16="http://schemas.microsoft.com/office/drawing/2014/main" val="513943809"/>
                    </a:ext>
                  </a:extLst>
                </a:gridCol>
                <a:gridCol w="5459945">
                  <a:extLst>
                    <a:ext uri="{9D8B030D-6E8A-4147-A177-3AD203B41FA5}">
                      <a16:colId xmlns:a16="http://schemas.microsoft.com/office/drawing/2014/main" val="1229723786"/>
                    </a:ext>
                  </a:extLst>
                </a:gridCol>
              </a:tblGrid>
              <a:tr h="364509">
                <a:tc>
                  <a:txBody>
                    <a:bodyPr/>
                    <a:lstStyle/>
                    <a:p>
                      <a:pPr marL="0" marR="0" algn="ctr">
                        <a:lnSpc>
                          <a:spcPct val="115000"/>
                        </a:lnSpc>
                        <a:spcBef>
                          <a:spcPts val="0"/>
                        </a:spcBef>
                        <a:spcAft>
                          <a:spcPts val="0"/>
                        </a:spcAft>
                      </a:pPr>
                      <a:r>
                        <a:rPr lang="en-US" sz="1800" kern="100" dirty="0">
                          <a:effectLst/>
                          <a:latin typeface="+mj-lt"/>
                          <a:ea typeface="Times New Roman" panose="02020603050405020304" pitchFamily="18" charset="0"/>
                        </a:rPr>
                        <a:t>CATEGORY</a:t>
                      </a:r>
                    </a:p>
                  </a:txBody>
                  <a:tcPr marL="68580" marR="68580" marT="0" marB="0"/>
                </a:tc>
                <a:tc>
                  <a:txBody>
                    <a:bodyPr/>
                    <a:lstStyle/>
                    <a:p>
                      <a:pPr marL="0" marR="0" algn="ctr">
                        <a:lnSpc>
                          <a:spcPct val="115000"/>
                        </a:lnSpc>
                        <a:spcBef>
                          <a:spcPts val="0"/>
                        </a:spcBef>
                        <a:spcAft>
                          <a:spcPts val="0"/>
                        </a:spcAft>
                      </a:pPr>
                      <a:r>
                        <a:rPr lang="en-US" sz="1800" kern="100" dirty="0">
                          <a:effectLst/>
                          <a:latin typeface="+mn-lt"/>
                          <a:ea typeface="Times New Roman" panose="02020603050405020304" pitchFamily="18" charset="0"/>
                        </a:rPr>
                        <a:t>Deliverables</a:t>
                      </a:r>
                    </a:p>
                  </a:txBody>
                  <a:tcPr marL="68580" marR="68580" marT="0" marB="0"/>
                </a:tc>
                <a:extLst>
                  <a:ext uri="{0D108BD9-81ED-4DB2-BD59-A6C34878D82A}">
                    <a16:rowId xmlns:a16="http://schemas.microsoft.com/office/drawing/2014/main" val="3496286896"/>
                  </a:ext>
                </a:extLst>
              </a:tr>
              <a:tr h="0">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white"/>
                          </a:solidFill>
                          <a:effectLst/>
                          <a:uLnTx/>
                          <a:uFillTx/>
                          <a:latin typeface="+mn-lt"/>
                          <a:ea typeface="+mn-ea"/>
                          <a:cs typeface="+mn-cs"/>
                        </a:rPr>
                        <a:t>CATEGORY A – PROJECT ADMINISTRATION</a:t>
                      </a:r>
                    </a:p>
                  </a:txBody>
                  <a:tcPr marL="68580" marR="68580" marT="0" marB="0"/>
                </a:tc>
                <a:tc>
                  <a:txBody>
                    <a:bodyPr/>
                    <a:lstStyle/>
                    <a:p>
                      <a:pPr marL="0" marR="0" algn="r">
                        <a:lnSpc>
                          <a:spcPct val="115000"/>
                        </a:lnSpc>
                        <a:spcBef>
                          <a:spcPts val="0"/>
                        </a:spcBef>
                        <a:spcAft>
                          <a:spcPts val="0"/>
                        </a:spcAft>
                      </a:pPr>
                      <a:endParaRPr lang="en-US" sz="1600" kern="1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07101195"/>
                  </a:ext>
                </a:extLst>
              </a:tr>
              <a:tr h="514585">
                <a:tc>
                  <a:txBody>
                    <a:bodyPr/>
                    <a:lstStyle/>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1 – Project Management</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2 - Reporting</a:t>
                      </a:r>
                      <a:endParaRPr lang="en-US" sz="1600" b="0" kern="100" dirty="0">
                        <a:effectLst/>
                        <a:latin typeface="+mn-lt"/>
                        <a:ea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Invoice and associated backup documentation</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Quarterly Progress Reports, grant completion report, documentation</a:t>
                      </a:r>
                    </a:p>
                  </a:txBody>
                  <a:tcPr marL="68580" marR="68580" marT="0" marB="0"/>
                </a:tc>
                <a:extLst>
                  <a:ext uri="{0D108BD9-81ED-4DB2-BD59-A6C34878D82A}">
                    <a16:rowId xmlns:a16="http://schemas.microsoft.com/office/drawing/2014/main" val="622252396"/>
                  </a:ext>
                </a:extLst>
              </a:tr>
              <a:tr h="254000">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white"/>
                          </a:solidFill>
                          <a:effectLst/>
                          <a:uLnTx/>
                          <a:uFillTx/>
                          <a:latin typeface="+mn-lt"/>
                          <a:ea typeface="+mn-ea"/>
                          <a:cs typeface="+mn-cs"/>
                        </a:rPr>
                        <a:t>CATEGORY B – LAND PURCHASE/EASEMENT</a:t>
                      </a:r>
                    </a:p>
                  </a:txBody>
                  <a:tcPr marL="68580" marR="68580" marT="0" marB="0"/>
                </a:tc>
                <a:tc>
                  <a:txBody>
                    <a:bodyPr/>
                    <a:lstStyle/>
                    <a:p>
                      <a:pPr marL="0" marR="0" algn="l">
                        <a:lnSpc>
                          <a:spcPct val="115000"/>
                        </a:lnSpc>
                        <a:spcBef>
                          <a:spcPts val="0"/>
                        </a:spcBef>
                        <a:spcAft>
                          <a:spcPts val="0"/>
                        </a:spcAft>
                      </a:pP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621954"/>
                  </a:ext>
                </a:extLst>
              </a:tr>
              <a:tr h="266700">
                <a:tc>
                  <a:txBody>
                    <a:bodyPr/>
                    <a:lstStyle/>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3 – Land Purchase</a:t>
                      </a:r>
                      <a:endParaRPr lang="en-US" sz="1600" b="0" kern="100" dirty="0">
                        <a:effectLst/>
                        <a:latin typeface="+mn-lt"/>
                        <a:ea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fr-FR" sz="1400" kern="100" dirty="0">
                          <a:effectLst/>
                          <a:latin typeface="+mn-lt"/>
                          <a:ea typeface="Times New Roman" panose="02020603050405020304" pitchFamily="18" charset="0"/>
                          <a:cs typeface="Times New Roman" panose="02020603050405020304" pitchFamily="18" charset="0"/>
                        </a:rPr>
                        <a:t>All relevant documentation </a:t>
                      </a:r>
                      <a:r>
                        <a:rPr lang="fr-FR" sz="1400" kern="100" dirty="0" err="1">
                          <a:effectLst/>
                          <a:latin typeface="+mn-lt"/>
                          <a:ea typeface="Times New Roman" panose="02020603050405020304" pitchFamily="18" charset="0"/>
                          <a:cs typeface="Times New Roman" panose="02020603050405020304" pitchFamily="18" charset="0"/>
                        </a:rPr>
                        <a:t>regarding</a:t>
                      </a:r>
                      <a:r>
                        <a:rPr lang="fr-FR" sz="1400" kern="100" dirty="0">
                          <a:effectLst/>
                          <a:latin typeface="+mn-lt"/>
                          <a:ea typeface="Times New Roman" panose="02020603050405020304" pitchFamily="18" charset="0"/>
                          <a:cs typeface="Times New Roman" panose="02020603050405020304" pitchFamily="18" charset="0"/>
                        </a:rPr>
                        <a:t> acquisition of </a:t>
                      </a:r>
                      <a:r>
                        <a:rPr lang="fr-FR" sz="1400" kern="100" dirty="0" err="1">
                          <a:effectLst/>
                          <a:latin typeface="+mn-lt"/>
                          <a:ea typeface="Times New Roman" panose="02020603050405020304" pitchFamily="18" charset="0"/>
                          <a:cs typeface="Times New Roman" panose="02020603050405020304" pitchFamily="18" charset="0"/>
                        </a:rPr>
                        <a:t>easement</a:t>
                      </a:r>
                      <a:r>
                        <a:rPr lang="fr-FR" sz="1400" kern="100" dirty="0">
                          <a:effectLst/>
                          <a:latin typeface="+mn-lt"/>
                          <a:ea typeface="Times New Roman" panose="02020603050405020304" pitchFamily="18" charset="0"/>
                          <a:cs typeface="Times New Roman" panose="02020603050405020304" pitchFamily="18" charset="0"/>
                        </a:rPr>
                        <a:t>.</a:t>
                      </a:r>
                      <a:endParaRPr lang="en-US" sz="14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9453068"/>
                  </a:ext>
                </a:extLst>
              </a:tr>
              <a:tr h="413829">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white"/>
                          </a:solidFill>
                          <a:effectLst/>
                          <a:uLnTx/>
                          <a:uFillTx/>
                          <a:latin typeface="+mn-lt"/>
                          <a:ea typeface="+mn-ea"/>
                          <a:cs typeface="+mn-cs"/>
                        </a:rPr>
                        <a:t>CATEGORY C – PLANNING/ DESIGN/ ENGINEERING/ ENVIRONMENTAL DOCUMENTATION</a:t>
                      </a:r>
                    </a:p>
                  </a:txBody>
                  <a:tcPr marL="68580" marR="68580" marT="0" marB="0"/>
                </a:tc>
                <a:tc>
                  <a:txBody>
                    <a:bodyPr/>
                    <a:lstStyle/>
                    <a:p>
                      <a:pPr marL="0" marR="0" algn="r">
                        <a:lnSpc>
                          <a:spcPct val="115000"/>
                        </a:lnSpc>
                        <a:spcBef>
                          <a:spcPts val="0"/>
                        </a:spcBef>
                        <a:spcAft>
                          <a:spcPts val="0"/>
                        </a:spcAft>
                      </a:pPr>
                      <a:endParaRPr lang="en-US" sz="1600" kern="1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196134626"/>
                  </a:ext>
                </a:extLst>
              </a:tr>
              <a:tr h="731820">
                <a:tc>
                  <a:txBody>
                    <a:bodyPr/>
                    <a:lstStyle/>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4 –Feasibility Studies </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5 – CEQA Documentation</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6 - Permitting</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7 - Design</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8 – Project Monitoring Plan</a:t>
                      </a:r>
                    </a:p>
                  </a:txBody>
                  <a:tcPr marL="68580" marR="68580" marT="0" marB="0"/>
                </a:tc>
                <a:tc>
                  <a:txBody>
                    <a:bodyPr/>
                    <a:lstStyle/>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Feasibility Studies</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All completed CEQA documents</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Permits Required</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100% Design Plans and Specification</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Project Monitoring Plan</a:t>
                      </a:r>
                    </a:p>
                  </a:txBody>
                  <a:tcPr marL="68580" marR="68580" marT="0" marB="0"/>
                </a:tc>
                <a:extLst>
                  <a:ext uri="{0D108BD9-81ED-4DB2-BD59-A6C34878D82A}">
                    <a16:rowId xmlns:a16="http://schemas.microsoft.com/office/drawing/2014/main" val="947031643"/>
                  </a:ext>
                </a:extLst>
              </a:tr>
              <a:tr h="259587">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white"/>
                          </a:solidFill>
                          <a:effectLst/>
                          <a:uLnTx/>
                          <a:uFillTx/>
                          <a:latin typeface="+mn-lt"/>
                          <a:ea typeface="+mn-ea"/>
                          <a:cs typeface="+mn-cs"/>
                        </a:rPr>
                        <a:t>CATEGORY D – CONSTRUCTION/IMPLENTATION</a:t>
                      </a:r>
                    </a:p>
                  </a:txBody>
                  <a:tcPr marL="68580" marR="68580" marT="0" marB="0"/>
                </a:tc>
                <a:tc>
                  <a:txBody>
                    <a:bodyPr/>
                    <a:lstStyle/>
                    <a:p>
                      <a:pPr marL="0" marR="0" algn="r">
                        <a:lnSpc>
                          <a:spcPct val="115000"/>
                        </a:lnSpc>
                        <a:spcBef>
                          <a:spcPts val="0"/>
                        </a:spcBef>
                        <a:spcAft>
                          <a:spcPts val="0"/>
                        </a:spcAft>
                      </a:pPr>
                      <a:endParaRPr lang="en-US" sz="1600" kern="1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73466539"/>
                  </a:ext>
                </a:extLst>
              </a:tr>
              <a:tr h="364509">
                <a:tc>
                  <a:txBody>
                    <a:bodyPr/>
                    <a:lstStyle/>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9 – Contract Service</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10 – Construction Administration</a:t>
                      </a:r>
                    </a:p>
                    <a:p>
                      <a:pPr marL="0" marR="0" algn="l">
                        <a:lnSpc>
                          <a:spcPct val="115000"/>
                        </a:lnSpc>
                        <a:spcBef>
                          <a:spcPts val="0"/>
                        </a:spcBef>
                        <a:spcAft>
                          <a:spcPts val="0"/>
                        </a:spcAft>
                      </a:pPr>
                      <a:r>
                        <a:rPr lang="en-US" sz="1400" b="0" kern="100" dirty="0">
                          <a:effectLst/>
                          <a:latin typeface="+mn-lt"/>
                          <a:ea typeface="Times New Roman" panose="02020603050405020304" pitchFamily="18" charset="0"/>
                        </a:rPr>
                        <a:t>Task 11 - Construction</a:t>
                      </a:r>
                    </a:p>
                  </a:txBody>
                  <a:tcPr marL="68580" marR="68580" marT="0" marB="0"/>
                </a:tc>
                <a:tc>
                  <a:txBody>
                    <a:bodyPr/>
                    <a:lstStyle/>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Bid Doc, Proof of Ad, Award of Contract, NTP</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DWR Certification of Project Completion and Record Drawings</a:t>
                      </a:r>
                    </a:p>
                    <a:p>
                      <a:pPr marL="0" marR="0" algn="l">
                        <a:lnSpc>
                          <a:spcPct val="115000"/>
                        </a:lnSpc>
                        <a:spcBef>
                          <a:spcPts val="0"/>
                        </a:spcBef>
                        <a:spcAft>
                          <a:spcPts val="0"/>
                        </a:spcAft>
                      </a:pPr>
                      <a:r>
                        <a:rPr lang="en-US" sz="1400" kern="100" dirty="0">
                          <a:effectLst/>
                          <a:latin typeface="+mn-lt"/>
                          <a:ea typeface="Times New Roman" panose="02020603050405020304" pitchFamily="18" charset="0"/>
                          <a:cs typeface="Times New Roman" panose="02020603050405020304" pitchFamily="18" charset="0"/>
                        </a:rPr>
                        <a:t>Photographic Documentation of Progress</a:t>
                      </a:r>
                    </a:p>
                  </a:txBody>
                  <a:tcPr marL="68580" marR="68580" marT="0" marB="0"/>
                </a:tc>
                <a:extLst>
                  <a:ext uri="{0D108BD9-81ED-4DB2-BD59-A6C34878D82A}">
                    <a16:rowId xmlns:a16="http://schemas.microsoft.com/office/drawing/2014/main" val="1754617886"/>
                  </a:ext>
                </a:extLst>
              </a:tr>
            </a:tbl>
          </a:graphicData>
        </a:graphic>
      </p:graphicFrame>
    </p:spTree>
    <p:extLst>
      <p:ext uri="{BB962C8B-B14F-4D97-AF65-F5344CB8AC3E}">
        <p14:creationId xmlns:p14="http://schemas.microsoft.com/office/powerpoint/2010/main" val="61229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FBAD-AF8F-21FB-2F06-97B049AD0527}"/>
            </a:ext>
          </a:extLst>
        </p:cNvPr>
        <p:cNvGrpSpPr/>
        <p:nvPr/>
      </p:nvGrpSpPr>
      <p:grpSpPr>
        <a:xfrm>
          <a:off x="0" y="0"/>
          <a:ext cx="0" cy="0"/>
          <a:chOff x="0" y="0"/>
          <a:chExt cx="0" cy="0"/>
        </a:xfrm>
      </p:grpSpPr>
      <p:pic>
        <p:nvPicPr>
          <p:cNvPr id="3" name="Picture 2" descr="A close up of water">
            <a:extLst>
              <a:ext uri="{FF2B5EF4-FFF2-40B4-BE49-F238E27FC236}">
                <a16:creationId xmlns:a16="http://schemas.microsoft.com/office/drawing/2014/main" id="{C775AF9A-1FD2-F110-56CE-2CF7C16E6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947385"/>
          </a:xfrm>
          <a:prstGeom prst="rect">
            <a:avLst/>
          </a:prstGeom>
          <a:ln w="31750">
            <a:solidFill>
              <a:srgbClr val="00B0F0"/>
            </a:solidFill>
          </a:ln>
        </p:spPr>
      </p:pic>
      <p:pic>
        <p:nvPicPr>
          <p:cNvPr id="7" name="Picture 6" descr="A close up of a sign&#10;&#10;Description automatically generated">
            <a:extLst>
              <a:ext uri="{FF2B5EF4-FFF2-40B4-BE49-F238E27FC236}">
                <a16:creationId xmlns:a16="http://schemas.microsoft.com/office/drawing/2014/main" id="{EB9E9E04-1493-7A51-90E7-F10D47879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9" y="0"/>
            <a:ext cx="1897439" cy="1897439"/>
          </a:xfrm>
          <a:prstGeom prst="rect">
            <a:avLst/>
          </a:prstGeom>
        </p:spPr>
      </p:pic>
      <p:sp>
        <p:nvSpPr>
          <p:cNvPr id="5" name="Subtitle 4">
            <a:extLst>
              <a:ext uri="{FF2B5EF4-FFF2-40B4-BE49-F238E27FC236}">
                <a16:creationId xmlns:a16="http://schemas.microsoft.com/office/drawing/2014/main" id="{465E99E2-DDA8-6254-BDB2-746126001891}"/>
              </a:ext>
            </a:extLst>
          </p:cNvPr>
          <p:cNvSpPr>
            <a:spLocks noGrp="1"/>
          </p:cNvSpPr>
          <p:nvPr>
            <p:ph type="subTitle" idx="1"/>
          </p:nvPr>
        </p:nvSpPr>
        <p:spPr>
          <a:xfrm>
            <a:off x="2602054" y="314957"/>
            <a:ext cx="6885782" cy="186690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0">
            <a:solidFill>
              <a:schemeClr val="bg1"/>
            </a:solidFill>
          </a:ln>
        </p:spPr>
        <p:txBody>
          <a:bodyPr/>
          <a:lstStyle/>
          <a:p>
            <a:endParaRPr lang="en-US" dirty="0"/>
          </a:p>
          <a:p>
            <a:r>
              <a:rPr lang="en-US" sz="2800" dirty="0">
                <a:latin typeface="Amasis MT Pro Black" panose="020F0502020204030204" pitchFamily="18" charset="0"/>
              </a:rPr>
              <a:t>Indian Wells Valley Water District</a:t>
            </a:r>
          </a:p>
          <a:p>
            <a:r>
              <a:rPr lang="en-US" dirty="0">
                <a:latin typeface="Amasis MT Pro Medium" panose="020F0502020204030204" pitchFamily="18" charset="0"/>
              </a:rPr>
              <a:t>Celebrating more than 60 Years of Service</a:t>
            </a:r>
          </a:p>
          <a:p>
            <a:r>
              <a:rPr lang="en-US" dirty="0">
                <a:latin typeface="Amasis MT Pro Medium" panose="02040604050005020304" pitchFamily="18" charset="0"/>
              </a:rPr>
              <a:t>www.iwvwd.com</a:t>
            </a:r>
          </a:p>
        </p:txBody>
      </p:sp>
      <p:pic>
        <p:nvPicPr>
          <p:cNvPr id="6" name="Picture 5" descr="A close up of a sign&#10;&#10;Description automatically generated">
            <a:extLst>
              <a:ext uri="{FF2B5EF4-FFF2-40B4-BE49-F238E27FC236}">
                <a16:creationId xmlns:a16="http://schemas.microsoft.com/office/drawing/2014/main" id="{4169C477-F248-11D9-10BD-0E6FB396F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370" y="0"/>
            <a:ext cx="2048641" cy="2048641"/>
          </a:xfrm>
          <a:prstGeom prst="rect">
            <a:avLst/>
          </a:prstGeom>
        </p:spPr>
      </p:pic>
      <p:sp>
        <p:nvSpPr>
          <p:cNvPr id="11" name="TextBox 10">
            <a:extLst>
              <a:ext uri="{FF2B5EF4-FFF2-40B4-BE49-F238E27FC236}">
                <a16:creationId xmlns:a16="http://schemas.microsoft.com/office/drawing/2014/main" id="{79327997-797D-82F7-AFBA-891645B40EA1}"/>
              </a:ext>
            </a:extLst>
          </p:cNvPr>
          <p:cNvSpPr txBox="1"/>
          <p:nvPr/>
        </p:nvSpPr>
        <p:spPr>
          <a:xfrm>
            <a:off x="2183606" y="3170208"/>
            <a:ext cx="7722692" cy="1508105"/>
          </a:xfrm>
          <a:prstGeom prst="rect">
            <a:avLst/>
          </a:prstGeom>
          <a:solidFill>
            <a:schemeClr val="accent1">
              <a:lumMod val="20000"/>
              <a:lumOff val="80000"/>
              <a:alpha val="68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Consolidation Update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Renee Morquecho, Ph.D., P.E.: Chief Engineer</a:t>
            </a:r>
          </a:p>
        </p:txBody>
      </p:sp>
    </p:spTree>
    <p:extLst>
      <p:ext uri="{BB962C8B-B14F-4D97-AF65-F5344CB8AC3E}">
        <p14:creationId xmlns:p14="http://schemas.microsoft.com/office/powerpoint/2010/main" val="168157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A78D-24E7-706A-84FA-1C59E5F0AA14}"/>
              </a:ext>
            </a:extLst>
          </p:cNvPr>
          <p:cNvSpPr>
            <a:spLocks noGrp="1"/>
          </p:cNvSpPr>
          <p:nvPr>
            <p:ph type="ctrTitle"/>
          </p:nvPr>
        </p:nvSpPr>
        <p:spPr>
          <a:xfrm>
            <a:off x="2137144" y="453349"/>
            <a:ext cx="9216656" cy="941014"/>
          </a:xfrm>
          <a:ln w="31750">
            <a:solidFill>
              <a:schemeClr val="accent1">
                <a:lumMod val="75000"/>
              </a:schemeClr>
            </a:solidFill>
          </a:ln>
        </p:spPr>
        <p:txBody>
          <a:bodyPr>
            <a:normAutofit/>
          </a:bodyPr>
          <a:lstStyle/>
          <a:p>
            <a:pPr algn="ctr"/>
            <a:r>
              <a:rPr lang="en-US" sz="3600" dirty="0">
                <a:latin typeface="Amasis MT Pro Black" panose="02040A04050005020304" pitchFamily="18" charset="0"/>
              </a:rPr>
              <a:t>IWVWD Proposed Consolidations</a:t>
            </a:r>
          </a:p>
        </p:txBody>
      </p:sp>
      <p:sp>
        <p:nvSpPr>
          <p:cNvPr id="7" name="Subtitle 6">
            <a:extLst>
              <a:ext uri="{FF2B5EF4-FFF2-40B4-BE49-F238E27FC236}">
                <a16:creationId xmlns:a16="http://schemas.microsoft.com/office/drawing/2014/main" id="{75A47DC2-29AC-4D5F-6EDA-CA71F0EF844C}"/>
              </a:ext>
            </a:extLst>
          </p:cNvPr>
          <p:cNvSpPr>
            <a:spLocks noGrp="1"/>
          </p:cNvSpPr>
          <p:nvPr>
            <p:ph type="subTitle" idx="1"/>
          </p:nvPr>
        </p:nvSpPr>
        <p:spPr>
          <a:xfrm>
            <a:off x="990600" y="2039051"/>
            <a:ext cx="10735339" cy="3808855"/>
          </a:xfrm>
        </p:spPr>
        <p:txBody>
          <a:bodyPr/>
          <a:lstStyle/>
          <a:p>
            <a:pPr algn="l"/>
            <a:r>
              <a:rPr lang="en-US" sz="3600" b="1" dirty="0"/>
              <a:t>Dune 3 Consolidation</a:t>
            </a:r>
          </a:p>
          <a:p>
            <a:pPr marL="509588" algn="l">
              <a:buFont typeface="Arial" panose="020B0604020202020204" pitchFamily="34" charset="0"/>
              <a:buChar char="•"/>
            </a:pPr>
            <a:r>
              <a:rPr lang="en-US" dirty="0"/>
              <a:t>	China Lake Acres</a:t>
            </a:r>
          </a:p>
          <a:p>
            <a:pPr marL="509588" algn="l">
              <a:buFont typeface="Arial" panose="020B0604020202020204" pitchFamily="34" charset="0"/>
              <a:buChar char="•"/>
            </a:pPr>
            <a:r>
              <a:rPr lang="en-US" dirty="0"/>
              <a:t>	37 connections</a:t>
            </a:r>
          </a:p>
          <a:p>
            <a:pPr marL="509588" algn="l">
              <a:buFont typeface="Arial" panose="020B0604020202020204" pitchFamily="34" charset="0"/>
              <a:buChar char="•"/>
            </a:pPr>
            <a:r>
              <a:rPr lang="en-US" dirty="0"/>
              <a:t>	Operations and maintenance challenges</a:t>
            </a:r>
          </a:p>
          <a:p>
            <a:pPr marL="509588" algn="l">
              <a:buFont typeface="Arial" panose="020B0604020202020204" pitchFamily="34" charset="0"/>
              <a:buChar char="•"/>
            </a:pPr>
            <a:r>
              <a:rPr lang="en-US" dirty="0"/>
              <a:t>	Est. cost $3.6M – 3300 L.F. 12-inch main and 8500 L.F. of 8-inch main plus 	hydrants, meters and new connections.</a:t>
            </a:r>
          </a:p>
          <a:p>
            <a:pPr marL="914400" indent="-404813" algn="l">
              <a:buFont typeface="Arial" panose="020B0604020202020204" pitchFamily="34" charset="0"/>
              <a:buChar char="•"/>
            </a:pPr>
            <a:r>
              <a:rPr lang="en-US" dirty="0"/>
              <a:t>Two wells that will be destroyed following consolidation</a:t>
            </a:r>
          </a:p>
          <a:p>
            <a:pPr marL="509588" algn="l"/>
            <a:r>
              <a:rPr lang="en-US" dirty="0"/>
              <a:t>	</a:t>
            </a:r>
          </a:p>
        </p:txBody>
      </p:sp>
      <p:pic>
        <p:nvPicPr>
          <p:cNvPr id="4" name="Picture 3" descr="A close up of a sign&#10;&#10;Description automatically generated">
            <a:extLst>
              <a:ext uri="{FF2B5EF4-FFF2-40B4-BE49-F238E27FC236}">
                <a16:creationId xmlns:a16="http://schemas.microsoft.com/office/drawing/2014/main" id="{90591628-7C1B-E57A-0D57-0423EBED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2347"/>
            <a:ext cx="1408341" cy="1408341"/>
          </a:xfrm>
          <a:prstGeom prst="rect">
            <a:avLst/>
          </a:prstGeom>
        </p:spPr>
      </p:pic>
    </p:spTree>
    <p:extLst>
      <p:ext uri="{BB962C8B-B14F-4D97-AF65-F5344CB8AC3E}">
        <p14:creationId xmlns:p14="http://schemas.microsoft.com/office/powerpoint/2010/main" val="259135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A78D-24E7-706A-84FA-1C59E5F0AA14}"/>
              </a:ext>
            </a:extLst>
          </p:cNvPr>
          <p:cNvSpPr>
            <a:spLocks noGrp="1"/>
          </p:cNvSpPr>
          <p:nvPr>
            <p:ph type="title"/>
          </p:nvPr>
        </p:nvSpPr>
        <p:spPr>
          <a:xfrm>
            <a:off x="2375136" y="365125"/>
            <a:ext cx="8752840" cy="1049005"/>
          </a:xfrm>
          <a:ln w="31750">
            <a:solidFill>
              <a:schemeClr val="accent1">
                <a:lumMod val="75000"/>
              </a:schemeClr>
            </a:solidFill>
          </a:ln>
        </p:spPr>
        <p:txBody>
          <a:bodyPr>
            <a:normAutofit/>
          </a:bodyPr>
          <a:lstStyle/>
          <a:p>
            <a:pPr algn="ctr"/>
            <a:r>
              <a:rPr lang="en-US" sz="3600" dirty="0">
                <a:latin typeface="Amasis MT Pro Black" panose="02040A04050005020304" pitchFamily="18" charset="0"/>
              </a:rPr>
              <a:t>IWVWD Proposed Consolidations</a:t>
            </a:r>
          </a:p>
        </p:txBody>
      </p:sp>
      <p:graphicFrame>
        <p:nvGraphicFramePr>
          <p:cNvPr id="6" name="Content Placeholder 5">
            <a:extLst>
              <a:ext uri="{FF2B5EF4-FFF2-40B4-BE49-F238E27FC236}">
                <a16:creationId xmlns:a16="http://schemas.microsoft.com/office/drawing/2014/main" id="{DF58B2CB-A61B-C8C1-F0CE-753BA9F2BD9D}"/>
              </a:ext>
            </a:extLst>
          </p:cNvPr>
          <p:cNvGraphicFramePr>
            <a:graphicFrameLocks noGrp="1"/>
          </p:cNvGraphicFramePr>
          <p:nvPr>
            <p:ph idx="1"/>
          </p:nvPr>
        </p:nvGraphicFramePr>
        <p:xfrm>
          <a:off x="838200" y="1825624"/>
          <a:ext cx="10515600" cy="5032376"/>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93755823"/>
                    </a:ext>
                  </a:extLst>
                </a:gridCol>
              </a:tblGrid>
              <a:tr h="5032376">
                <a:tc>
                  <a:txBody>
                    <a:bodyPr/>
                    <a:lstStyle/>
                    <a:p>
                      <a:pPr marL="571500" indent="-571500" algn="l">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Dune 3 Consolidation Overview</a:t>
                      </a:r>
                    </a:p>
                    <a:p>
                      <a:pPr marL="0" indent="0" algn="l">
                        <a:buFont typeface="Arial" panose="020B0604020202020204" pitchFamily="34" charse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endParaRPr lang="en-US" sz="36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72913940"/>
                  </a:ext>
                </a:extLst>
              </a:tr>
            </a:tbl>
          </a:graphicData>
        </a:graphic>
      </p:graphicFrame>
      <p:pic>
        <p:nvPicPr>
          <p:cNvPr id="4" name="Picture 3" descr="A close up of a sign&#10;&#10;Description automatically generated">
            <a:extLst>
              <a:ext uri="{FF2B5EF4-FFF2-40B4-BE49-F238E27FC236}">
                <a16:creationId xmlns:a16="http://schemas.microsoft.com/office/drawing/2014/main" id="{90591628-7C1B-E57A-0D57-0423EBED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2347"/>
            <a:ext cx="1408341" cy="1408341"/>
          </a:xfrm>
          <a:prstGeom prst="rect">
            <a:avLst/>
          </a:prstGeom>
        </p:spPr>
      </p:pic>
      <p:pic>
        <p:nvPicPr>
          <p:cNvPr id="5" name="Picture 4">
            <a:extLst>
              <a:ext uri="{FF2B5EF4-FFF2-40B4-BE49-F238E27FC236}">
                <a16:creationId xmlns:a16="http://schemas.microsoft.com/office/drawing/2014/main" id="{B5921A2C-AC25-F6C7-F14A-B7A11B4FB1F3}"/>
              </a:ext>
            </a:extLst>
          </p:cNvPr>
          <p:cNvPicPr>
            <a:picLocks noChangeAspect="1"/>
          </p:cNvPicPr>
          <p:nvPr/>
        </p:nvPicPr>
        <p:blipFill>
          <a:blip r:embed="rId3"/>
          <a:stretch>
            <a:fillRect/>
          </a:stretch>
        </p:blipFill>
        <p:spPr>
          <a:xfrm>
            <a:off x="2375136" y="2390151"/>
            <a:ext cx="7316221" cy="4467849"/>
          </a:xfrm>
          <a:prstGeom prst="rect">
            <a:avLst/>
          </a:prstGeom>
        </p:spPr>
      </p:pic>
    </p:spTree>
    <p:extLst>
      <p:ext uri="{BB962C8B-B14F-4D97-AF65-F5344CB8AC3E}">
        <p14:creationId xmlns:p14="http://schemas.microsoft.com/office/powerpoint/2010/main" val="281347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A78D-24E7-706A-84FA-1C59E5F0AA14}"/>
              </a:ext>
            </a:extLst>
          </p:cNvPr>
          <p:cNvSpPr>
            <a:spLocks noGrp="1"/>
          </p:cNvSpPr>
          <p:nvPr>
            <p:ph type="ctrTitle"/>
          </p:nvPr>
        </p:nvSpPr>
        <p:spPr>
          <a:xfrm>
            <a:off x="2209799" y="282347"/>
            <a:ext cx="9144001" cy="935005"/>
          </a:xfrm>
          <a:ln w="31750">
            <a:solidFill>
              <a:schemeClr val="accent1">
                <a:lumMod val="75000"/>
              </a:schemeClr>
            </a:solidFill>
          </a:ln>
        </p:spPr>
        <p:txBody>
          <a:bodyPr>
            <a:normAutofit/>
          </a:bodyPr>
          <a:lstStyle/>
          <a:p>
            <a:pPr algn="ctr"/>
            <a:r>
              <a:rPr lang="en-US" sz="3600" dirty="0">
                <a:latin typeface="Amasis MT Pro Black" panose="02040A04050005020304" pitchFamily="18" charset="0"/>
              </a:rPr>
              <a:t>IWVWD Proposed Consolidations</a:t>
            </a:r>
          </a:p>
        </p:txBody>
      </p:sp>
      <p:sp>
        <p:nvSpPr>
          <p:cNvPr id="3" name="Subtitle 2">
            <a:extLst>
              <a:ext uri="{FF2B5EF4-FFF2-40B4-BE49-F238E27FC236}">
                <a16:creationId xmlns:a16="http://schemas.microsoft.com/office/drawing/2014/main" id="{A6E28960-BB4B-CF5A-A013-70BA13CDE522}"/>
              </a:ext>
            </a:extLst>
          </p:cNvPr>
          <p:cNvSpPr>
            <a:spLocks noGrp="1"/>
          </p:cNvSpPr>
          <p:nvPr>
            <p:ph type="subTitle" idx="1"/>
          </p:nvPr>
        </p:nvSpPr>
        <p:spPr>
          <a:xfrm>
            <a:off x="1236921" y="1932725"/>
            <a:ext cx="10405730" cy="3989609"/>
          </a:xfrm>
        </p:spPr>
        <p:txBody>
          <a:bodyPr/>
          <a:lstStyle/>
          <a:p>
            <a:pPr algn="l"/>
            <a:r>
              <a:rPr lang="en-US" sz="3600" b="1" dirty="0"/>
              <a:t>Hometown Water Association</a:t>
            </a:r>
          </a:p>
          <a:p>
            <a:pPr marL="800089" lvl="1" indent="-342900" algn="l">
              <a:spcBef>
                <a:spcPts val="1000"/>
              </a:spcBef>
              <a:buFont typeface="Arial" panose="020B0604020202020204" pitchFamily="34" charset="0"/>
              <a:buChar char="•"/>
            </a:pPr>
            <a:r>
              <a:rPr lang="en-US" sz="2400" dirty="0"/>
              <a:t>12 connections</a:t>
            </a:r>
          </a:p>
          <a:p>
            <a:pPr marL="800089" lvl="1" indent="-342900" algn="l">
              <a:spcBef>
                <a:spcPts val="1000"/>
              </a:spcBef>
              <a:buFont typeface="Arial" panose="020B0604020202020204" pitchFamily="34" charset="0"/>
              <a:buChar char="•"/>
            </a:pPr>
            <a:r>
              <a:rPr lang="en-US" sz="2400" dirty="0"/>
              <a:t>One well</a:t>
            </a:r>
          </a:p>
          <a:p>
            <a:pPr marL="800089" lvl="1" indent="-342900" algn="l">
              <a:spcBef>
                <a:spcPts val="1000"/>
              </a:spcBef>
              <a:buFont typeface="Arial" panose="020B0604020202020204" pitchFamily="34" charset="0"/>
              <a:buChar char="•"/>
            </a:pPr>
            <a:r>
              <a:rPr lang="en-US" sz="2400" dirty="0"/>
              <a:t>Operation and maintenance issues</a:t>
            </a:r>
          </a:p>
          <a:p>
            <a:pPr marL="800089" lvl="1" indent="-342900" algn="l">
              <a:spcBef>
                <a:spcPts val="1000"/>
              </a:spcBef>
              <a:buFont typeface="Arial" panose="020B0604020202020204" pitchFamily="34" charset="0"/>
              <a:buChar char="•"/>
            </a:pPr>
            <a:r>
              <a:rPr lang="en-US" sz="2400" dirty="0"/>
              <a:t>Aging system and not enough storage</a:t>
            </a:r>
          </a:p>
          <a:p>
            <a:pPr marL="800089" lvl="1" indent="-342900" algn="l">
              <a:spcBef>
                <a:spcPts val="1000"/>
              </a:spcBef>
              <a:buFont typeface="Arial" panose="020B0604020202020204" pitchFamily="34" charset="0"/>
              <a:buChar char="•"/>
            </a:pPr>
            <a:r>
              <a:rPr lang="en-US" sz="2400" dirty="0"/>
              <a:t>Est. $270,000 project using District forces</a:t>
            </a:r>
          </a:p>
        </p:txBody>
      </p:sp>
      <p:pic>
        <p:nvPicPr>
          <p:cNvPr id="4" name="Picture 3" descr="A close up of a sign&#10;&#10;Description automatically generated">
            <a:extLst>
              <a:ext uri="{FF2B5EF4-FFF2-40B4-BE49-F238E27FC236}">
                <a16:creationId xmlns:a16="http://schemas.microsoft.com/office/drawing/2014/main" id="{90591628-7C1B-E57A-0D57-0423EBED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2347"/>
            <a:ext cx="1408341" cy="1408341"/>
          </a:xfrm>
          <a:prstGeom prst="rect">
            <a:avLst/>
          </a:prstGeom>
        </p:spPr>
      </p:pic>
    </p:spTree>
    <p:extLst>
      <p:ext uri="{BB962C8B-B14F-4D97-AF65-F5344CB8AC3E}">
        <p14:creationId xmlns:p14="http://schemas.microsoft.com/office/powerpoint/2010/main" val="378095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B0AE-F49C-E779-F1C1-37EEE91C892F}"/>
              </a:ext>
            </a:extLst>
          </p:cNvPr>
          <p:cNvSpPr>
            <a:spLocks noGrp="1"/>
          </p:cNvSpPr>
          <p:nvPr>
            <p:ph type="title"/>
          </p:nvPr>
        </p:nvSpPr>
        <p:spPr/>
        <p:txBody>
          <a:bodyPr/>
          <a:lstStyle/>
          <a:p>
            <a:r>
              <a:rPr lang="en-US" dirty="0"/>
              <a:t>Potential Consolidations</a:t>
            </a:r>
          </a:p>
        </p:txBody>
      </p:sp>
      <p:sp>
        <p:nvSpPr>
          <p:cNvPr id="3" name="Content Placeholder 2">
            <a:extLst>
              <a:ext uri="{FF2B5EF4-FFF2-40B4-BE49-F238E27FC236}">
                <a16:creationId xmlns:a16="http://schemas.microsoft.com/office/drawing/2014/main" id="{9C99A22C-9D9F-C3EF-7815-D4021D3A2083}"/>
              </a:ext>
            </a:extLst>
          </p:cNvPr>
          <p:cNvSpPr>
            <a:spLocks noGrp="1"/>
          </p:cNvSpPr>
          <p:nvPr>
            <p:ph idx="1"/>
          </p:nvPr>
        </p:nvSpPr>
        <p:spPr/>
        <p:txBody>
          <a:bodyPr numCol="2">
            <a:normAutofit fontScale="92500" lnSpcReduction="20000"/>
          </a:bodyPr>
          <a:lstStyle/>
          <a:p>
            <a:r>
              <a:rPr lang="en-US" dirty="0"/>
              <a:t>State Water Resources Control Board Division of Drinking Water (DDW) Recommended Consolidations*</a:t>
            </a:r>
          </a:p>
          <a:p>
            <a:pPr lvl="1"/>
            <a:r>
              <a:rPr lang="en-US" dirty="0"/>
              <a:t>Dune III Mutual Water Company</a:t>
            </a:r>
          </a:p>
          <a:p>
            <a:pPr lvl="2"/>
            <a:r>
              <a:rPr lang="en-US" dirty="0"/>
              <a:t>Already in the process of consolidation</a:t>
            </a:r>
          </a:p>
          <a:p>
            <a:pPr lvl="3"/>
            <a:r>
              <a:rPr lang="en-US" dirty="0"/>
              <a:t>~$3.6 million project cost</a:t>
            </a:r>
          </a:p>
          <a:p>
            <a:pPr lvl="1"/>
            <a:r>
              <a:rPr lang="en-US" dirty="0"/>
              <a:t>China Lake Acres Mutual Water Company</a:t>
            </a:r>
          </a:p>
          <a:p>
            <a:pPr lvl="1"/>
            <a:r>
              <a:rPr lang="en-US" dirty="0"/>
              <a:t>Buttermilk Acres Water System</a:t>
            </a:r>
          </a:p>
          <a:p>
            <a:pPr lvl="1"/>
            <a:r>
              <a:rPr lang="en-US" dirty="0"/>
              <a:t>Hometown Water Association</a:t>
            </a:r>
          </a:p>
          <a:p>
            <a:pPr lvl="2"/>
            <a:r>
              <a:rPr lang="en-US" dirty="0"/>
              <a:t>Already in process of consolidation</a:t>
            </a:r>
          </a:p>
          <a:p>
            <a:pPr lvl="3"/>
            <a:r>
              <a:rPr lang="en-US" dirty="0"/>
              <a:t>~$270,000 project cost</a:t>
            </a:r>
          </a:p>
          <a:p>
            <a:pPr lvl="1"/>
            <a:r>
              <a:rPr lang="en-US" dirty="0"/>
              <a:t>Sierra Breeze Mutual Water Company</a:t>
            </a:r>
          </a:p>
          <a:p>
            <a:pPr marL="0" lvl="1" indent="0">
              <a:buNone/>
            </a:pPr>
            <a:endParaRPr lang="en-US" sz="1200" dirty="0"/>
          </a:p>
          <a:p>
            <a:pPr marL="0" lvl="1" indent="0">
              <a:buNone/>
            </a:pPr>
            <a:r>
              <a:rPr lang="en-US" sz="1200" dirty="0"/>
              <a:t>*Listed as systems DDW would like to see annexed by Indian Wells Valley Water District (IWVWD) in the IWVWD Domestic Water System 2020 Water General Plan</a:t>
            </a:r>
          </a:p>
          <a:p>
            <a:pPr lvl="1"/>
            <a:endParaRPr lang="en-US" dirty="0"/>
          </a:p>
          <a:p>
            <a:r>
              <a:rPr lang="en-US" dirty="0"/>
              <a:t>Shallow Wells </a:t>
            </a:r>
          </a:p>
          <a:p>
            <a:pPr lvl="1"/>
            <a:r>
              <a:rPr lang="en-US" dirty="0"/>
              <a:t>Stark</a:t>
            </a:r>
          </a:p>
          <a:p>
            <a:pPr lvl="2"/>
            <a:r>
              <a:rPr lang="en-US" dirty="0"/>
              <a:t>Well failure due to low groundwater levels</a:t>
            </a:r>
          </a:p>
          <a:p>
            <a:pPr lvl="1"/>
            <a:r>
              <a:rPr lang="en-US" dirty="0"/>
              <a:t>Byerly</a:t>
            </a:r>
          </a:p>
          <a:p>
            <a:pPr lvl="2"/>
            <a:r>
              <a:rPr lang="en-US" dirty="0"/>
              <a:t>Well failure due to low groundwater levels</a:t>
            </a:r>
          </a:p>
          <a:p>
            <a:pPr lvl="1"/>
            <a:r>
              <a:rPr lang="en-US" dirty="0"/>
              <a:t>Halpin</a:t>
            </a:r>
          </a:p>
          <a:p>
            <a:pPr lvl="2"/>
            <a:r>
              <a:rPr lang="en-US" dirty="0"/>
              <a:t>Well failure due to low groundwater levels</a:t>
            </a:r>
          </a:p>
          <a:p>
            <a:pPr lvl="1"/>
            <a:r>
              <a:rPr lang="en-US" dirty="0"/>
              <a:t>Rademacher</a:t>
            </a:r>
          </a:p>
          <a:p>
            <a:pPr lvl="2"/>
            <a:r>
              <a:rPr lang="en-US" dirty="0"/>
              <a:t>Water quality issues</a:t>
            </a:r>
          </a:p>
          <a:p>
            <a:pPr lvl="1"/>
            <a:r>
              <a:rPr lang="en-US" dirty="0"/>
              <a:t>Heritage Village</a:t>
            </a:r>
          </a:p>
          <a:p>
            <a:pPr lvl="2"/>
            <a:r>
              <a:rPr lang="en-US" dirty="0"/>
              <a:t>Well failure due to low groundwater levels</a:t>
            </a:r>
          </a:p>
        </p:txBody>
      </p:sp>
      <p:sp>
        <p:nvSpPr>
          <p:cNvPr id="4" name="Slide Number Placeholder 3">
            <a:extLst>
              <a:ext uri="{FF2B5EF4-FFF2-40B4-BE49-F238E27FC236}">
                <a16:creationId xmlns:a16="http://schemas.microsoft.com/office/drawing/2014/main" id="{2B6EBEF2-CC48-5328-5AD7-AA811C00122A}"/>
              </a:ext>
            </a:extLst>
          </p:cNvPr>
          <p:cNvSpPr>
            <a:spLocks noGrp="1"/>
          </p:cNvSpPr>
          <p:nvPr>
            <p:ph type="sldNum" sz="quarter" idx="12"/>
          </p:nvPr>
        </p:nvSpPr>
        <p:spPr/>
        <p:txBody>
          <a:bodyPr/>
          <a:lstStyle/>
          <a:p>
            <a:fld id="{4827FCF3-55F8-44AA-8D15-4ED6B4795FD8}" type="slidenum">
              <a:rPr lang="en-US" smtClean="0"/>
              <a:pPr/>
              <a:t>9</a:t>
            </a:fld>
            <a:endParaRPr lang="en-US" dirty="0"/>
          </a:p>
        </p:txBody>
      </p:sp>
    </p:spTree>
    <p:extLst>
      <p:ext uri="{BB962C8B-B14F-4D97-AF65-F5344CB8AC3E}">
        <p14:creationId xmlns:p14="http://schemas.microsoft.com/office/powerpoint/2010/main" val="10055993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1899</TotalTime>
  <Words>954</Words>
  <Application>Microsoft Office PowerPoint</Application>
  <PresentationFormat>Widescreen</PresentationFormat>
  <Paragraphs>241</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Amasis MT Pro Black</vt:lpstr>
      <vt:lpstr>Amasis MT Pro Medium</vt:lpstr>
      <vt:lpstr>Aptos</vt:lpstr>
      <vt:lpstr>Arial</vt:lpstr>
      <vt:lpstr>Calibri</vt:lpstr>
      <vt:lpstr>Calibri Light</vt:lpstr>
      <vt:lpstr>Times New Roman</vt:lpstr>
      <vt:lpstr>Office Theme</vt:lpstr>
      <vt:lpstr>Urban Community Drought Relief Grant  IWVGA Shallow Well System Consolidation Project</vt:lpstr>
      <vt:lpstr>General Grant Info</vt:lpstr>
      <vt:lpstr>Grant Budget Categories and Schedule</vt:lpstr>
      <vt:lpstr>Deliverables</vt:lpstr>
      <vt:lpstr>PowerPoint Presentation</vt:lpstr>
      <vt:lpstr>IWVWD Proposed Consolidations</vt:lpstr>
      <vt:lpstr>IWVWD Proposed Consolidations</vt:lpstr>
      <vt:lpstr>IWVWD Proposed Consolidations</vt:lpstr>
      <vt:lpstr>Potential Consolidations</vt:lpstr>
      <vt:lpstr>Potential Consolidations</vt:lpstr>
      <vt:lpstr>Potential Consolidations</vt:lpstr>
      <vt:lpstr>Potential Consolidations</vt:lpstr>
      <vt:lpstr>Potential Consolidations</vt:lpstr>
      <vt:lpstr>Potential Consolidations</vt:lpstr>
      <vt:lpstr>FAQs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Community Drought Relief Grant  IWVGA Shallow Well System Consolidation Project</dc:title>
  <dc:creator>Mayra Lopez</dc:creator>
  <cp:lastModifiedBy>Helena Chu</cp:lastModifiedBy>
  <cp:revision>34</cp:revision>
  <dcterms:created xsi:type="dcterms:W3CDTF">2024-02-27T00:23:43Z</dcterms:created>
  <dcterms:modified xsi:type="dcterms:W3CDTF">2024-04-09T18:07:33Z</dcterms:modified>
</cp:coreProperties>
</file>