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29" r:id="rId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0000FF"/>
    <a:srgbClr val="FFFF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23" autoAdjust="0"/>
    <p:restoredTop sz="90667" autoAdjust="0"/>
  </p:normalViewPr>
  <p:slideViewPr>
    <p:cSldViewPr snapToGrid="0">
      <p:cViewPr varScale="1">
        <p:scale>
          <a:sx n="100" d="100"/>
          <a:sy n="100" d="100"/>
        </p:scale>
        <p:origin x="95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1" d="100"/>
        <a:sy n="101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2141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D40026-2B49-43A1-B2B4-3F622DFC1E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3"/>
            <a:ext cx="3170238" cy="481013"/>
          </a:xfrm>
          <a:prstGeom prst="rect">
            <a:avLst/>
          </a:prstGeom>
        </p:spPr>
        <p:txBody>
          <a:bodyPr vert="horz" lIns="91406" tIns="45703" rIns="91406" bIns="45703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DABA06-5F9B-4ABA-990F-3827AF8DFB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8" y="3"/>
            <a:ext cx="3170238" cy="481013"/>
          </a:xfrm>
          <a:prstGeom prst="rect">
            <a:avLst/>
          </a:prstGeom>
        </p:spPr>
        <p:txBody>
          <a:bodyPr vert="horz" lIns="91406" tIns="45703" rIns="91406" bIns="45703" rtlCol="0"/>
          <a:lstStyle>
            <a:lvl1pPr algn="r">
              <a:defRPr sz="1100"/>
            </a:lvl1pPr>
          </a:lstStyle>
          <a:p>
            <a:r>
              <a:rPr lang="en-US"/>
              <a:t>August 1, 2019 IWVGA TAC Item 3c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09FA2-AEA0-46DE-A585-34A25083383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120190"/>
            <a:ext cx="3170238" cy="481012"/>
          </a:xfrm>
          <a:prstGeom prst="rect">
            <a:avLst/>
          </a:prstGeom>
        </p:spPr>
        <p:txBody>
          <a:bodyPr vert="horz" lIns="91406" tIns="45703" rIns="91406" bIns="45703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463561-C5E0-4804-939F-7164CE7693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8" y="9120190"/>
            <a:ext cx="3170238" cy="481012"/>
          </a:xfrm>
          <a:prstGeom prst="rect">
            <a:avLst/>
          </a:prstGeom>
        </p:spPr>
        <p:txBody>
          <a:bodyPr vert="horz" lIns="91406" tIns="45703" rIns="91406" bIns="45703" rtlCol="0" anchor="b"/>
          <a:lstStyle>
            <a:lvl1pPr algn="r">
              <a:defRPr sz="1100"/>
            </a:lvl1pPr>
          </a:lstStyle>
          <a:p>
            <a:fld id="{40C6BE03-D8A0-4554-BDF3-DB4D8245B9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75099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1727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2"/>
            <a:ext cx="3169920" cy="481727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r>
              <a:rPr lang="en-US"/>
              <a:t>August 1, 2019 IWVGA TAC Item 3c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81"/>
            <a:ext cx="5852160" cy="3780473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7"/>
            <a:ext cx="3169920" cy="481726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7"/>
            <a:ext cx="3169920" cy="481726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ADA82B71-D980-4A72-B349-91A7F7B71C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89734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D4FC90-54D5-4B1E-8BC6-6D9B5CD083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6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F47AC7-86FA-4D30-97AB-65FA03E51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6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7080D4-3E9F-4EDB-B54B-F07039D54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9618" y="6413520"/>
            <a:ext cx="2743200" cy="365125"/>
          </a:xfrm>
        </p:spPr>
        <p:txBody>
          <a:bodyPr/>
          <a:lstStyle/>
          <a:p>
            <a:fld id="{4827FCF3-55F8-44AA-8D15-4ED6B4795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82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3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6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6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FCF3-55F8-44AA-8D15-4ED6B4795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43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6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6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FCF3-55F8-44AA-8D15-4ED6B4795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368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6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6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FCF3-55F8-44AA-8D15-4ED6B4795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247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8866-7D83-4480-A737-FB0214696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E0D41D-A1F7-47AD-86DF-6F29BE9B99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6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E5F3FE-536A-42DA-9221-DF4B9CDF5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6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DCB9B4-493C-45C9-9AE7-A28CE5D31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FCF3-55F8-44AA-8D15-4ED6B4795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7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6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6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FCF3-55F8-44AA-8D15-4ED6B4795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38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6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6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FCF3-55F8-44AA-8D15-4ED6B4795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079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6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6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FCF3-55F8-44AA-8D15-4ED6B4795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189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6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6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FCF3-55F8-44AA-8D15-4ED6B4795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332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6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6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FCF3-55F8-44AA-8D15-4ED6B4795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38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6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6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FCF3-55F8-44AA-8D15-4ED6B4795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69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6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6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FCF3-55F8-44AA-8D15-4ED6B4795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98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930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47800"/>
            <a:ext cx="10515600" cy="472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22142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7FCF3-55F8-44AA-8D15-4ED6B4795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63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21F47-D21C-43D8-A550-A64310F23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704" y="324788"/>
            <a:ext cx="10914591" cy="7578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IWVGA Board Meeting</a:t>
            </a:r>
            <a:br>
              <a:rPr lang="en-US" dirty="0"/>
            </a:br>
            <a:r>
              <a:rPr lang="en-US" dirty="0"/>
              <a:t>October 17,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7F64D-6CD1-4443-964C-69EDE2E78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7800"/>
            <a:ext cx="8596668" cy="4958686"/>
          </a:xfrm>
        </p:spPr>
        <p:txBody>
          <a:bodyPr>
            <a:normAutofit/>
          </a:bodyPr>
          <a:lstStyle/>
          <a:p>
            <a:r>
              <a:rPr lang="en-US" sz="2400" dirty="0">
                <a:ea typeface="+mj-ea"/>
                <a:cs typeface="+mj-cs"/>
              </a:rPr>
              <a:t>Prop 1 Status/Schedule</a:t>
            </a:r>
          </a:p>
          <a:p>
            <a:pPr lvl="1"/>
            <a:r>
              <a:rPr lang="en-US" sz="2000" dirty="0"/>
              <a:t>Invoice #2:</a:t>
            </a:r>
          </a:p>
          <a:p>
            <a:pPr lvl="2"/>
            <a:r>
              <a:rPr lang="en-US" sz="1700" dirty="0"/>
              <a:t>Covers October 2018 through March 2019</a:t>
            </a:r>
          </a:p>
          <a:p>
            <a:pPr lvl="2"/>
            <a:r>
              <a:rPr lang="en-US" sz="1700" dirty="0"/>
              <a:t>Approved for Payment</a:t>
            </a:r>
          </a:p>
          <a:p>
            <a:pPr lvl="2"/>
            <a:r>
              <a:rPr lang="en-US" sz="1700" dirty="0"/>
              <a:t>Total Payment to be Received: $352,087.42 (expected by next week)</a:t>
            </a:r>
          </a:p>
          <a:p>
            <a:pPr lvl="1"/>
            <a:r>
              <a:rPr lang="en-US" sz="2000" dirty="0"/>
              <a:t>Invoice #3:</a:t>
            </a:r>
          </a:p>
          <a:p>
            <a:pPr lvl="2"/>
            <a:r>
              <a:rPr lang="en-US" sz="1700" dirty="0"/>
              <a:t>Covers April 2019 through June 2019</a:t>
            </a:r>
          </a:p>
          <a:p>
            <a:pPr lvl="2"/>
            <a:r>
              <a:rPr lang="en-US" sz="1700" dirty="0"/>
              <a:t>Total Payment Approximately $160,000</a:t>
            </a:r>
          </a:p>
          <a:p>
            <a:pPr lvl="2"/>
            <a:r>
              <a:rPr lang="en-US" sz="1700" dirty="0"/>
              <a:t>Anticipating draft submitted next week (delays due to GSP development)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C33995-CBBC-4812-9BAD-2219F6006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459" y="6406485"/>
            <a:ext cx="6297612" cy="365125"/>
          </a:xfrm>
        </p:spPr>
        <p:txBody>
          <a:bodyPr/>
          <a:lstStyle/>
          <a:p>
            <a:r>
              <a:rPr lang="en-US" sz="1600" b="1" dirty="0"/>
              <a:t>AGENDA ITEM 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C92C3D-F1DE-4DCD-8A83-707A64986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484D-5AC8-43D4-985C-53B5537F1C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175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9483</TotalTime>
  <Words>66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IWVGA Board Meeting October 17,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Application Rates and Return Flow Calculation within the PRMS Boundary</dc:title>
  <dc:creator>Jeff Symons</dc:creator>
  <cp:lastModifiedBy>Heather Steele</cp:lastModifiedBy>
  <cp:revision>370</cp:revision>
  <cp:lastPrinted>2019-05-01T00:41:27Z</cp:lastPrinted>
  <dcterms:created xsi:type="dcterms:W3CDTF">2017-08-28T18:40:56Z</dcterms:created>
  <dcterms:modified xsi:type="dcterms:W3CDTF">2019-10-16T18:40:46Z</dcterms:modified>
</cp:coreProperties>
</file>