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34" r:id="rId2"/>
    <p:sldId id="437" r:id="rId3"/>
    <p:sldId id="436" r:id="rId4"/>
    <p:sldId id="438" r:id="rId5"/>
    <p:sldId id="439" r:id="rId6"/>
    <p:sldId id="440" r:id="rId7"/>
    <p:sldId id="432" r:id="rId8"/>
    <p:sldId id="355" r:id="rId9"/>
    <p:sldId id="431" r:id="rId10"/>
    <p:sldId id="361" r:id="rId11"/>
    <p:sldId id="408" r:id="rId12"/>
    <p:sldId id="422" r:id="rId13"/>
    <p:sldId id="427" r:id="rId14"/>
    <p:sldId id="418" r:id="rId15"/>
    <p:sldId id="425" r:id="rId16"/>
    <p:sldId id="435"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p:cViewPr varScale="1">
        <p:scale>
          <a:sx n="108" d="100"/>
          <a:sy n="108" d="100"/>
        </p:scale>
        <p:origin x="1760" y="192"/>
      </p:cViewPr>
      <p:guideLst>
        <p:guide orient="horz" pos="2160"/>
        <p:guide pos="2880"/>
      </p:guideLst>
    </p:cSldViewPr>
  </p:slideViewPr>
  <p:notesTextViewPr>
    <p:cViewPr>
      <p:scale>
        <a:sx n="3" d="2"/>
        <a:sy n="3" d="2"/>
      </p:scale>
      <p:origin x="0" y="0"/>
    </p:cViewPr>
  </p:notesTextViewPr>
  <p:sorterViewPr>
    <p:cViewPr>
      <p:scale>
        <a:sx n="90" d="100"/>
        <a:sy n="90" d="100"/>
      </p:scale>
      <p:origin x="0" y="0"/>
    </p:cViewPr>
  </p:sorterViewPr>
  <p:notesViewPr>
    <p:cSldViewPr>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B4A99-AC40-4F87-8511-C34CBA412FA0}" type="datetimeFigureOut">
              <a:rPr lang="en-US" smtClean="0"/>
              <a:t>6/17/19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0AC6C-584F-4972-BE6C-D434221D70EB}" type="slidenum">
              <a:rPr lang="en-US" smtClean="0"/>
              <a:t>‹#›</a:t>
            </a:fld>
            <a:endParaRPr lang="en-US"/>
          </a:p>
        </p:txBody>
      </p:sp>
    </p:spTree>
    <p:extLst>
      <p:ext uri="{BB962C8B-B14F-4D97-AF65-F5344CB8AC3E}">
        <p14:creationId xmlns:p14="http://schemas.microsoft.com/office/powerpoint/2010/main" val="1980481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list of our most used services we provide. </a:t>
            </a:r>
          </a:p>
        </p:txBody>
      </p:sp>
      <p:sp>
        <p:nvSpPr>
          <p:cNvPr id="4" name="Slide Number Placeholder 3"/>
          <p:cNvSpPr>
            <a:spLocks noGrp="1"/>
          </p:cNvSpPr>
          <p:nvPr>
            <p:ph type="sldNum" sz="quarter" idx="10"/>
          </p:nvPr>
        </p:nvSpPr>
        <p:spPr/>
        <p:txBody>
          <a:bodyPr/>
          <a:lstStyle/>
          <a:p>
            <a:fld id="{ACC0AC6C-584F-4972-BE6C-D434221D70EB}" type="slidenum">
              <a:rPr lang="en-US" smtClean="0"/>
              <a:t>3</a:t>
            </a:fld>
            <a:endParaRPr lang="en-US"/>
          </a:p>
        </p:txBody>
      </p:sp>
    </p:spTree>
    <p:extLst>
      <p:ext uri="{BB962C8B-B14F-4D97-AF65-F5344CB8AC3E}">
        <p14:creationId xmlns:p14="http://schemas.microsoft.com/office/powerpoint/2010/main" val="20769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Controlling Real</a:t>
            </a:r>
            <a:r>
              <a:rPr lang="en-US" altLang="en-US" baseline="0" dirty="0"/>
              <a:t> Losses are made up of 4 concepts as well. </a:t>
            </a:r>
            <a:endParaRPr lang="en-US" altLang="en-US" dirty="0"/>
          </a:p>
        </p:txBody>
      </p:sp>
      <p:sp>
        <p:nvSpPr>
          <p:cNvPr id="5325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58926F-B187-4247-A4C7-DA8944E07A1C}" type="datetime4">
              <a:rPr lang="en-US" altLang="en-US" smtClean="0"/>
              <a:pPr/>
              <a:t>June 17, 2019</a:t>
            </a:fld>
            <a:endParaRPr lang="en-US" altLang="en-US"/>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45558A-4561-4995-B2D9-54FD3289AE77}" type="slidenum">
              <a:rPr lang="en-US" altLang="en-US" smtClean="0"/>
              <a:pPr/>
              <a:t>12</a:t>
            </a:fld>
            <a:endParaRPr lang="en-US" altLang="en-US"/>
          </a:p>
        </p:txBody>
      </p:sp>
    </p:spTree>
    <p:extLst>
      <p:ext uri="{BB962C8B-B14F-4D97-AF65-F5344CB8AC3E}">
        <p14:creationId xmlns:p14="http://schemas.microsoft.com/office/powerpoint/2010/main" val="1362925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Loss</a:t>
            </a:r>
            <a:r>
              <a:rPr lang="en-US" baseline="0" dirty="0"/>
              <a:t> Reduction Strategy includes these three considerations.</a:t>
            </a:r>
            <a:endParaRPr lang="en-US" dirty="0"/>
          </a:p>
        </p:txBody>
      </p:sp>
      <p:sp>
        <p:nvSpPr>
          <p:cNvPr id="4" name="Slide Number Placeholder 3"/>
          <p:cNvSpPr>
            <a:spLocks noGrp="1"/>
          </p:cNvSpPr>
          <p:nvPr>
            <p:ph type="sldNum" sz="quarter" idx="10"/>
          </p:nvPr>
        </p:nvSpPr>
        <p:spPr/>
        <p:txBody>
          <a:bodyPr/>
          <a:lstStyle/>
          <a:p>
            <a:fld id="{ACC0AC6C-584F-4972-BE6C-D434221D70EB}" type="slidenum">
              <a:rPr lang="en-US" smtClean="0"/>
              <a:t>13</a:t>
            </a:fld>
            <a:endParaRPr lang="en-US"/>
          </a:p>
        </p:txBody>
      </p:sp>
    </p:spTree>
    <p:extLst>
      <p:ext uri="{BB962C8B-B14F-4D97-AF65-F5344CB8AC3E}">
        <p14:creationId xmlns:p14="http://schemas.microsoft.com/office/powerpoint/2010/main" val="3887724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a:t>Here is a sampling of different equipment (another plug for the demonstration if to be held with the workshop).  Overnight correlators can be left in the field so staff does not have to be on site when background noise is less of an issue.  </a:t>
            </a:r>
          </a:p>
        </p:txBody>
      </p:sp>
      <p:sp>
        <p:nvSpPr>
          <p:cNvPr id="75780" name="Slide Number Placeholder 3"/>
          <p:cNvSpPr>
            <a:spLocks noGrp="1"/>
          </p:cNvSpPr>
          <p:nvPr>
            <p:ph type="sldNum" sz="quarter" idx="5"/>
          </p:nvPr>
        </p:nvSpPr>
        <p:spPr>
          <a:noFill/>
        </p:spPr>
        <p:txBody>
          <a:bodyPr/>
          <a:lstStyle/>
          <a:p>
            <a:fld id="{E960957A-F43A-41B3-B6E8-9962CC19EF81}" type="slidenum">
              <a:rPr lang="en-US" smtClean="0"/>
              <a:pPr/>
              <a:t>15</a:t>
            </a:fld>
            <a:endParaRPr lang="en-US"/>
          </a:p>
        </p:txBody>
      </p:sp>
    </p:spTree>
    <p:extLst>
      <p:ext uri="{BB962C8B-B14F-4D97-AF65-F5344CB8AC3E}">
        <p14:creationId xmlns:p14="http://schemas.microsoft.com/office/powerpoint/2010/main" val="799349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a:solidFill>
                  <a:schemeClr val="tx1"/>
                </a:solidFill>
                <a:latin typeface="ScriptS" pitchFamily="2" charset="0"/>
              </a:defRPr>
            </a:lvl1pPr>
            <a:lvl2pPr marL="785813" indent="-303213" defTabSz="966788">
              <a:defRPr>
                <a:solidFill>
                  <a:schemeClr val="tx1"/>
                </a:solidFill>
                <a:latin typeface="ScriptS" pitchFamily="2" charset="0"/>
              </a:defRPr>
            </a:lvl2pPr>
            <a:lvl3pPr marL="1208088" indent="-241300" defTabSz="966788">
              <a:defRPr>
                <a:solidFill>
                  <a:schemeClr val="tx1"/>
                </a:solidFill>
                <a:latin typeface="ScriptS" pitchFamily="2" charset="0"/>
              </a:defRPr>
            </a:lvl3pPr>
            <a:lvl4pPr marL="1692275" indent="-242888" defTabSz="966788">
              <a:defRPr>
                <a:solidFill>
                  <a:schemeClr val="tx1"/>
                </a:solidFill>
                <a:latin typeface="ScriptS" pitchFamily="2" charset="0"/>
              </a:defRPr>
            </a:lvl4pPr>
            <a:lvl5pPr marL="2174875" indent="-241300" defTabSz="966788">
              <a:defRPr>
                <a:solidFill>
                  <a:schemeClr val="tx1"/>
                </a:solidFill>
                <a:latin typeface="ScriptS" pitchFamily="2" charset="0"/>
              </a:defRPr>
            </a:lvl5pPr>
            <a:lvl6pPr marL="2632075" indent="-241300" algn="ctr" defTabSz="966788" eaLnBrk="0" fontAlgn="base" hangingPunct="0">
              <a:spcBef>
                <a:spcPct val="0"/>
              </a:spcBef>
              <a:spcAft>
                <a:spcPct val="0"/>
              </a:spcAft>
              <a:defRPr>
                <a:solidFill>
                  <a:schemeClr val="tx1"/>
                </a:solidFill>
                <a:latin typeface="ScriptS" pitchFamily="2" charset="0"/>
              </a:defRPr>
            </a:lvl6pPr>
            <a:lvl7pPr marL="3089275" indent="-241300" algn="ctr" defTabSz="966788" eaLnBrk="0" fontAlgn="base" hangingPunct="0">
              <a:spcBef>
                <a:spcPct val="0"/>
              </a:spcBef>
              <a:spcAft>
                <a:spcPct val="0"/>
              </a:spcAft>
              <a:defRPr>
                <a:solidFill>
                  <a:schemeClr val="tx1"/>
                </a:solidFill>
                <a:latin typeface="ScriptS" pitchFamily="2" charset="0"/>
              </a:defRPr>
            </a:lvl7pPr>
            <a:lvl8pPr marL="3546475" indent="-241300" algn="ctr" defTabSz="966788" eaLnBrk="0" fontAlgn="base" hangingPunct="0">
              <a:spcBef>
                <a:spcPct val="0"/>
              </a:spcBef>
              <a:spcAft>
                <a:spcPct val="0"/>
              </a:spcAft>
              <a:defRPr>
                <a:solidFill>
                  <a:schemeClr val="tx1"/>
                </a:solidFill>
                <a:latin typeface="ScriptS" pitchFamily="2" charset="0"/>
              </a:defRPr>
            </a:lvl8pPr>
            <a:lvl9pPr marL="4003675" indent="-241300" algn="ctr" defTabSz="966788" eaLnBrk="0" fontAlgn="base" hangingPunct="0">
              <a:spcBef>
                <a:spcPct val="0"/>
              </a:spcBef>
              <a:spcAft>
                <a:spcPct val="0"/>
              </a:spcAft>
              <a:defRPr>
                <a:solidFill>
                  <a:schemeClr val="tx1"/>
                </a:solidFill>
                <a:latin typeface="ScriptS" pitchFamily="2" charset="0"/>
              </a:defRPr>
            </a:lvl9pPr>
          </a:lstStyle>
          <a:p>
            <a:pPr algn="r" eaLnBrk="1" hangingPunct="1"/>
            <a:fld id="{6C8A9C56-C336-489A-97DE-29C97A87F1F5}" type="slidenum">
              <a:rPr lang="en-US" altLang="en-US" sz="1300">
                <a:latin typeface="Arial" panose="020B0604020202020204" pitchFamily="34" charset="0"/>
              </a:rPr>
              <a:pPr algn="r" eaLnBrk="1" hangingPunct="1"/>
              <a:t>16</a:t>
            </a:fld>
            <a:endParaRPr lang="en-US" altLang="en-US" sz="1300">
              <a:latin typeface="Arial" panose="020B0604020202020204" pitchFamily="34" charset="0"/>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p:txBody>
          <a:bodyPr/>
          <a:lstStyle/>
          <a:p>
            <a:pPr eaLnBrk="1" hangingPunct="1"/>
            <a:r>
              <a:rPr lang="en-US" altLang="en-US" dirty="0">
                <a:latin typeface="Arial" panose="020B0604020202020204" pitchFamily="34" charset="0"/>
              </a:rPr>
              <a:t>Why you should select our team!</a:t>
            </a:r>
          </a:p>
        </p:txBody>
      </p:sp>
    </p:spTree>
    <p:extLst>
      <p:ext uri="{BB962C8B-B14F-4D97-AF65-F5344CB8AC3E}">
        <p14:creationId xmlns:p14="http://schemas.microsoft.com/office/powerpoint/2010/main" val="359825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plan to reduce losses.</a:t>
            </a:r>
          </a:p>
        </p:txBody>
      </p:sp>
      <p:sp>
        <p:nvSpPr>
          <p:cNvPr id="4" name="Slide Number Placeholder 3"/>
          <p:cNvSpPr>
            <a:spLocks noGrp="1"/>
          </p:cNvSpPr>
          <p:nvPr>
            <p:ph type="sldNum" sz="quarter" idx="10"/>
          </p:nvPr>
        </p:nvSpPr>
        <p:spPr/>
        <p:txBody>
          <a:bodyPr/>
          <a:lstStyle/>
          <a:p>
            <a:fld id="{ACC0AC6C-584F-4972-BE6C-D434221D70EB}" type="slidenum">
              <a:rPr lang="en-US" smtClean="0"/>
              <a:t>4</a:t>
            </a:fld>
            <a:endParaRPr lang="en-US"/>
          </a:p>
        </p:txBody>
      </p:sp>
    </p:spTree>
    <p:extLst>
      <p:ext uri="{BB962C8B-B14F-4D97-AF65-F5344CB8AC3E}">
        <p14:creationId xmlns:p14="http://schemas.microsoft.com/office/powerpoint/2010/main" val="139973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plan to reduce losses.</a:t>
            </a:r>
          </a:p>
        </p:txBody>
      </p:sp>
      <p:sp>
        <p:nvSpPr>
          <p:cNvPr id="4" name="Slide Number Placeholder 3"/>
          <p:cNvSpPr>
            <a:spLocks noGrp="1"/>
          </p:cNvSpPr>
          <p:nvPr>
            <p:ph type="sldNum" sz="quarter" idx="10"/>
          </p:nvPr>
        </p:nvSpPr>
        <p:spPr/>
        <p:txBody>
          <a:bodyPr/>
          <a:lstStyle/>
          <a:p>
            <a:fld id="{ACC0AC6C-584F-4972-BE6C-D434221D70EB}" type="slidenum">
              <a:rPr lang="en-US" smtClean="0"/>
              <a:t>5</a:t>
            </a:fld>
            <a:endParaRPr lang="en-US"/>
          </a:p>
        </p:txBody>
      </p:sp>
    </p:spTree>
    <p:extLst>
      <p:ext uri="{BB962C8B-B14F-4D97-AF65-F5344CB8AC3E}">
        <p14:creationId xmlns:p14="http://schemas.microsoft.com/office/powerpoint/2010/main" val="160700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plan to reduce losses.</a:t>
            </a:r>
          </a:p>
        </p:txBody>
      </p:sp>
      <p:sp>
        <p:nvSpPr>
          <p:cNvPr id="4" name="Slide Number Placeholder 3"/>
          <p:cNvSpPr>
            <a:spLocks noGrp="1"/>
          </p:cNvSpPr>
          <p:nvPr>
            <p:ph type="sldNum" sz="quarter" idx="10"/>
          </p:nvPr>
        </p:nvSpPr>
        <p:spPr/>
        <p:txBody>
          <a:bodyPr/>
          <a:lstStyle/>
          <a:p>
            <a:fld id="{ACC0AC6C-584F-4972-BE6C-D434221D70EB}" type="slidenum">
              <a:rPr lang="en-US" smtClean="0"/>
              <a:t>6</a:t>
            </a:fld>
            <a:endParaRPr lang="en-US"/>
          </a:p>
        </p:txBody>
      </p:sp>
    </p:spTree>
    <p:extLst>
      <p:ext uri="{BB962C8B-B14F-4D97-AF65-F5344CB8AC3E}">
        <p14:creationId xmlns:p14="http://schemas.microsoft.com/office/powerpoint/2010/main" val="117736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perform an Audit?</a:t>
            </a:r>
          </a:p>
        </p:txBody>
      </p:sp>
      <p:sp>
        <p:nvSpPr>
          <p:cNvPr id="4" name="Date Placeholder 3"/>
          <p:cNvSpPr>
            <a:spLocks noGrp="1"/>
          </p:cNvSpPr>
          <p:nvPr>
            <p:ph type="dt" idx="10"/>
          </p:nvPr>
        </p:nvSpPr>
        <p:spPr/>
        <p:txBody>
          <a:bodyPr/>
          <a:lstStyle/>
          <a:p>
            <a:fld id="{0ACE2BDD-2EF7-4C9D-BC73-BDA2ACEB9632}" type="datetime4">
              <a:rPr lang="en-US" smtClean="0"/>
              <a:pPr/>
              <a:t>June 17, 2019</a:t>
            </a:fld>
            <a:endParaRPr lang="en-US"/>
          </a:p>
        </p:txBody>
      </p:sp>
      <p:sp>
        <p:nvSpPr>
          <p:cNvPr id="5" name="Slide Number Placeholder 4"/>
          <p:cNvSpPr>
            <a:spLocks noGrp="1"/>
          </p:cNvSpPr>
          <p:nvPr>
            <p:ph type="sldNum" sz="quarter" idx="11"/>
          </p:nvPr>
        </p:nvSpPr>
        <p:spPr/>
        <p:txBody>
          <a:bodyPr/>
          <a:lstStyle/>
          <a:p>
            <a:fld id="{6442E30E-2118-4520-AFCB-EBA1B45DAD3F}" type="slidenum">
              <a:rPr lang="en-US" smtClean="0"/>
              <a:pPr/>
              <a:t>7</a:t>
            </a:fld>
            <a:endParaRPr lang="en-US"/>
          </a:p>
        </p:txBody>
      </p:sp>
    </p:spTree>
    <p:extLst>
      <p:ext uri="{BB962C8B-B14F-4D97-AF65-F5344CB8AC3E}">
        <p14:creationId xmlns:p14="http://schemas.microsoft.com/office/powerpoint/2010/main" val="2776564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Audit Spreadsheet ver. 5</a:t>
            </a:r>
          </a:p>
        </p:txBody>
      </p:sp>
      <p:sp>
        <p:nvSpPr>
          <p:cNvPr id="4" name="Slide Number Placeholder 3"/>
          <p:cNvSpPr>
            <a:spLocks noGrp="1"/>
          </p:cNvSpPr>
          <p:nvPr>
            <p:ph type="sldNum" sz="quarter" idx="10"/>
          </p:nvPr>
        </p:nvSpPr>
        <p:spPr/>
        <p:txBody>
          <a:bodyPr/>
          <a:lstStyle/>
          <a:p>
            <a:fld id="{ACC0AC6C-584F-4972-BE6C-D434221D70EB}" type="slidenum">
              <a:rPr lang="en-US" smtClean="0"/>
              <a:t>8</a:t>
            </a:fld>
            <a:endParaRPr lang="en-US"/>
          </a:p>
        </p:txBody>
      </p:sp>
    </p:spTree>
    <p:extLst>
      <p:ext uri="{BB962C8B-B14F-4D97-AF65-F5344CB8AC3E}">
        <p14:creationId xmlns:p14="http://schemas.microsoft.com/office/powerpoint/2010/main" val="317644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n-US" dirty="0"/>
              <a:t>MALCOLM PIRNIE • IWA Water Audits</a:t>
            </a:r>
          </a:p>
        </p:txBody>
      </p:sp>
      <p:sp>
        <p:nvSpPr>
          <p:cNvPr id="62467" name="Rectangle 7"/>
          <p:cNvSpPr>
            <a:spLocks noGrp="1" noChangeArrowheads="1"/>
          </p:cNvSpPr>
          <p:nvPr>
            <p:ph type="sldNum" sz="quarter" idx="5"/>
          </p:nvPr>
        </p:nvSpPr>
        <p:spPr>
          <a:noFill/>
        </p:spPr>
        <p:txBody>
          <a:bodyPr/>
          <a:lstStyle/>
          <a:p>
            <a:fld id="{DB73E06A-B90B-4330-9F6B-62729FECAE26}" type="slidenum">
              <a:rPr lang="en-US"/>
              <a:pPr/>
              <a:t>9</a:t>
            </a:fld>
            <a:endParaRPr lang="en-US" dirty="0"/>
          </a:p>
        </p:txBody>
      </p:sp>
      <p:sp>
        <p:nvSpPr>
          <p:cNvPr id="62468" name="Rectangle 2"/>
          <p:cNvSpPr>
            <a:spLocks noGrp="1" noRot="1" noChangeAspect="1" noChangeArrowheads="1" noTextEdit="1"/>
          </p:cNvSpPr>
          <p:nvPr>
            <p:ph type="sldImg"/>
          </p:nvPr>
        </p:nvSpPr>
        <p:spPr>
          <a:xfrm>
            <a:off x="1265238" y="720725"/>
            <a:ext cx="4808537" cy="3606800"/>
          </a:xfrm>
          <a:ln/>
        </p:spPr>
      </p:sp>
      <p:sp>
        <p:nvSpPr>
          <p:cNvPr id="62469" name="Rectangle 3"/>
          <p:cNvSpPr>
            <a:spLocks noGrp="1" noChangeArrowheads="1"/>
          </p:cNvSpPr>
          <p:nvPr>
            <p:ph type="body" idx="1"/>
          </p:nvPr>
        </p:nvSpPr>
        <p:spPr>
          <a:xfrm>
            <a:off x="979158" y="4565504"/>
            <a:ext cx="5383487" cy="4328192"/>
          </a:xfrm>
          <a:noFill/>
          <a:ln/>
        </p:spPr>
        <p:txBody>
          <a:bodyPr/>
          <a:lstStyle/>
          <a:p>
            <a:pPr eaLnBrk="1" hangingPunct="1">
              <a:lnSpc>
                <a:spcPct val="90000"/>
              </a:lnSpc>
            </a:pPr>
            <a:r>
              <a:rPr lang="en-US" dirty="0"/>
              <a:t>Locate the Non-Revenue Water so Utility can reduce</a:t>
            </a:r>
            <a:r>
              <a:rPr lang="en-US" baseline="0" dirty="0"/>
              <a:t> costs. </a:t>
            </a:r>
            <a:endParaRPr lang="en-US" dirty="0"/>
          </a:p>
        </p:txBody>
      </p:sp>
    </p:spTree>
    <p:extLst>
      <p:ext uri="{BB962C8B-B14F-4D97-AF65-F5344CB8AC3E}">
        <p14:creationId xmlns:p14="http://schemas.microsoft.com/office/powerpoint/2010/main" val="35209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dt" sz="quarter" idx="1"/>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72F3C2E-3F49-4113-A940-440938FD0C71}" type="datetime1">
              <a:rPr kumimoji="0" lang="en-US" altLang="en-US" smtClean="0">
                <a:latin typeface="Times New Roman" panose="02020603050405020304" pitchFamily="18" charset="0"/>
              </a:rPr>
              <a:pPr>
                <a:spcBef>
                  <a:spcPct val="0"/>
                </a:spcBef>
              </a:pPr>
              <a:t>6/17/19</a:t>
            </a:fld>
            <a:endParaRPr kumimoji="0" lang="en-US" altLang="en-US">
              <a:latin typeface="Times New Roman" panose="02020603050405020304" pitchFamily="18" charset="0"/>
            </a:endParaRPr>
          </a:p>
        </p:txBody>
      </p:sp>
      <p:sp>
        <p:nvSpPr>
          <p:cNvPr id="26627" name="Rectangle 13"/>
          <p:cNvSpPr>
            <a:spLocks noGrp="1" noChangeArrowheads="1"/>
          </p:cNvSpPr>
          <p:nvPr>
            <p:ph type="sldNum" sz="quarter" idx="5"/>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86AEAF6-F6E1-4F15-BBC4-8743EA2F94B5}" type="slidenum">
              <a:rPr kumimoji="0" lang="en-US" altLang="en-US" smtClean="0">
                <a:latin typeface="Times New Roman" panose="02020603050405020304" pitchFamily="18" charset="0"/>
              </a:rPr>
              <a:pPr>
                <a:spcBef>
                  <a:spcPct val="0"/>
                </a:spcBef>
              </a:pPr>
              <a:t>10</a:t>
            </a:fld>
            <a:endParaRPr kumimoji="0" lang="en-US" altLang="en-US">
              <a:latin typeface="Times New Roman" panose="02020603050405020304"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a:lstStyle/>
          <a:p>
            <a:r>
              <a:rPr lang="en-US" altLang="en-US" dirty="0">
                <a:latin typeface="Arial" panose="020B0604020202020204" pitchFamily="34" charset="0"/>
              </a:rPr>
              <a:t>Start on the left… move right. This will show where the water is going.</a:t>
            </a:r>
          </a:p>
        </p:txBody>
      </p:sp>
      <p:sp>
        <p:nvSpPr>
          <p:cNvPr id="26630" name="Header Placeholder 1"/>
          <p:cNvSpPr>
            <a:spLocks noGrp="1"/>
          </p:cNvSpPr>
          <p:nvPr>
            <p:ph type="hdr" sz="quarter"/>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en-US">
                <a:latin typeface="Times New Roman" panose="02020603050405020304" pitchFamily="18" charset="0"/>
              </a:rPr>
              <a:t>John H. Van Arsdel, Vice President</a:t>
            </a:r>
          </a:p>
        </p:txBody>
      </p:sp>
      <p:sp>
        <p:nvSpPr>
          <p:cNvPr id="26631" name="Footer Placeholder 1"/>
          <p:cNvSpPr>
            <a:spLocks noGrp="1"/>
          </p:cNvSpPr>
          <p:nvPr>
            <p:ph type="ftr" sz="quarter" idx="4"/>
          </p:nvPr>
        </p:nvSpPr>
        <p:spPr>
          <a:noFill/>
        </p:spPr>
        <p:txBody>
          <a:bodyPr/>
          <a:lstStyle>
            <a:lvl1pPr>
              <a:spcBef>
                <a:spcPct val="30000"/>
              </a:spcBef>
              <a:defRPr kumimoji="1" sz="1200">
                <a:solidFill>
                  <a:schemeClr val="tx1"/>
                </a:solidFill>
                <a:latin typeface="Arial" panose="020B0604020202020204" pitchFamily="34" charset="0"/>
              </a:defRPr>
            </a:lvl1pPr>
            <a:lvl2pPr marL="755650" indent="-290513">
              <a:spcBef>
                <a:spcPct val="30000"/>
              </a:spcBef>
              <a:defRPr kumimoji="1" sz="1200">
                <a:solidFill>
                  <a:schemeClr val="tx1"/>
                </a:solidFill>
                <a:latin typeface="Arial" panose="020B0604020202020204" pitchFamily="34" charset="0"/>
              </a:defRPr>
            </a:lvl2pPr>
            <a:lvl3pPr marL="1163638" indent="-231775">
              <a:spcBef>
                <a:spcPct val="30000"/>
              </a:spcBef>
              <a:defRPr kumimoji="1" sz="1200">
                <a:solidFill>
                  <a:schemeClr val="tx1"/>
                </a:solidFill>
                <a:latin typeface="Arial" panose="020B0604020202020204" pitchFamily="34" charset="0"/>
              </a:defRPr>
            </a:lvl3pPr>
            <a:lvl4pPr marL="1630363" indent="-231775">
              <a:spcBef>
                <a:spcPct val="30000"/>
              </a:spcBef>
              <a:defRPr kumimoji="1" sz="1200">
                <a:solidFill>
                  <a:schemeClr val="tx1"/>
                </a:solidFill>
                <a:latin typeface="Arial" panose="020B0604020202020204" pitchFamily="34" charset="0"/>
              </a:defRPr>
            </a:lvl4pPr>
            <a:lvl5pPr marL="2095500" indent="-231775">
              <a:spcBef>
                <a:spcPct val="30000"/>
              </a:spcBef>
              <a:defRPr kumimoji="1" sz="1200">
                <a:solidFill>
                  <a:schemeClr val="tx1"/>
                </a:solidFill>
                <a:latin typeface="Arial" panose="020B0604020202020204" pitchFamily="34" charset="0"/>
              </a:defRPr>
            </a:lvl5pPr>
            <a:lvl6pPr marL="2552700" indent="-231775" eaLnBrk="0" fontAlgn="base" hangingPunct="0">
              <a:spcBef>
                <a:spcPct val="30000"/>
              </a:spcBef>
              <a:spcAft>
                <a:spcPct val="0"/>
              </a:spcAft>
              <a:defRPr kumimoji="1" sz="1200">
                <a:solidFill>
                  <a:schemeClr val="tx1"/>
                </a:solidFill>
                <a:latin typeface="Arial" panose="020B0604020202020204" pitchFamily="34" charset="0"/>
              </a:defRPr>
            </a:lvl6pPr>
            <a:lvl7pPr marL="3009900" indent="-231775" eaLnBrk="0" fontAlgn="base" hangingPunct="0">
              <a:spcBef>
                <a:spcPct val="30000"/>
              </a:spcBef>
              <a:spcAft>
                <a:spcPct val="0"/>
              </a:spcAft>
              <a:defRPr kumimoji="1" sz="1200">
                <a:solidFill>
                  <a:schemeClr val="tx1"/>
                </a:solidFill>
                <a:latin typeface="Arial" panose="020B0604020202020204" pitchFamily="34" charset="0"/>
              </a:defRPr>
            </a:lvl7pPr>
            <a:lvl8pPr marL="3467100" indent="-231775" eaLnBrk="0" fontAlgn="base" hangingPunct="0">
              <a:spcBef>
                <a:spcPct val="30000"/>
              </a:spcBef>
              <a:spcAft>
                <a:spcPct val="0"/>
              </a:spcAft>
              <a:defRPr kumimoji="1" sz="1200">
                <a:solidFill>
                  <a:schemeClr val="tx1"/>
                </a:solidFill>
                <a:latin typeface="Arial" panose="020B0604020202020204" pitchFamily="34" charset="0"/>
              </a:defRPr>
            </a:lvl8pPr>
            <a:lvl9pPr marL="3924300" indent="-231775"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r>
              <a:rPr kumimoji="0" lang="en-US" altLang="en-US">
                <a:latin typeface="Times New Roman" panose="02020603050405020304" pitchFamily="18" charset="0"/>
              </a:rPr>
              <a:t>Water Audits - a simple "How To'</a:t>
            </a:r>
          </a:p>
        </p:txBody>
      </p:sp>
    </p:spTree>
    <p:extLst>
      <p:ext uri="{BB962C8B-B14F-4D97-AF65-F5344CB8AC3E}">
        <p14:creationId xmlns:p14="http://schemas.microsoft.com/office/powerpoint/2010/main" val="26608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r>
              <a:rPr lang="en-US" altLang="en-US" dirty="0">
                <a:latin typeface="Arial" panose="020B0604020202020204" pitchFamily="34" charset="0"/>
              </a:rPr>
              <a:t>Controlling Apparent Losses are made up of 4 concepts.</a:t>
            </a:r>
          </a:p>
        </p:txBody>
      </p:sp>
      <p:sp>
        <p:nvSpPr>
          <p:cNvPr id="87044" name="Date Placeholder 3"/>
          <p:cNvSpPr>
            <a:spLocks noGrp="1"/>
          </p:cNvSpPr>
          <p:nvPr>
            <p:ph type="dt" sz="quarter" idx="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FE6537-B2FD-44AE-A20E-BD36DD416A48}" type="datetime4">
              <a:rPr lang="en-US" altLang="en-US" smtClean="0">
                <a:latin typeface="Times New Roman" panose="02020603050405020304" pitchFamily="18" charset="0"/>
              </a:rPr>
              <a:pPr/>
              <a:t>June 17, 2019</a:t>
            </a:fld>
            <a:endParaRPr lang="en-US" altLang="en-US">
              <a:latin typeface="Times New Roman" panose="02020603050405020304" pitchFamily="18" charset="0"/>
            </a:endParaRPr>
          </a:p>
        </p:txBody>
      </p:sp>
      <p:sp>
        <p:nvSpPr>
          <p:cNvPr id="87045" name="Slide Number Placeholder 4"/>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73C0A2-C9FC-4ED0-A543-DA1B29F8A753}"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86090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2D8D1D-D33F-4071-A25C-ED77BBABCD34}" type="datetimeFigureOut">
              <a:rPr lang="en-US" smtClean="0"/>
              <a:t>6/17/19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D8D1D-D33F-4071-A25C-ED77BBABCD34}" type="datetimeFigureOut">
              <a:rPr lang="en-US" smtClean="0"/>
              <a:t>6/17/19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D8D1D-D33F-4071-A25C-ED77BBABCD34}" type="datetimeFigureOut">
              <a:rPr lang="en-US" smtClean="0"/>
              <a:t>6/17/19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2D8D1D-D33F-4071-A25C-ED77BBABCD34}" type="datetimeFigureOut">
              <a:rPr lang="en-US" smtClean="0"/>
              <a:t>6/17/19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2D8D1D-D33F-4071-A25C-ED77BBABCD34}" type="datetimeFigureOut">
              <a:rPr lang="en-US" smtClean="0"/>
              <a:t>6/17/19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2D8D1D-D33F-4071-A25C-ED77BBABCD34}" type="datetimeFigureOut">
              <a:rPr lang="en-US" smtClean="0"/>
              <a:t>6/17/19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2D8D1D-D33F-4071-A25C-ED77BBABCD34}" type="datetimeFigureOut">
              <a:rPr lang="en-US" smtClean="0"/>
              <a:t>6/17/19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2D8D1D-D33F-4071-A25C-ED77BBABCD34}" type="datetimeFigureOut">
              <a:rPr lang="en-US" smtClean="0"/>
              <a:t>6/17/19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D8D1D-D33F-4071-A25C-ED77BBABCD34}" type="datetimeFigureOut">
              <a:rPr lang="en-US" smtClean="0"/>
              <a:t>6/17/19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D8D1D-D33F-4071-A25C-ED77BBABCD34}" type="datetimeFigureOut">
              <a:rPr lang="en-US" smtClean="0"/>
              <a:t>6/17/19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D8D1D-D33F-4071-A25C-ED77BBABCD34}" type="datetimeFigureOut">
              <a:rPr lang="en-US" smtClean="0"/>
              <a:t>6/17/19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22FC77-DE86-45C8-B951-24436005F7C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D8D1D-D33F-4071-A25C-ED77BBABCD34}" type="datetimeFigureOut">
              <a:rPr lang="en-US" smtClean="0"/>
              <a:t>6/17/19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2FC77-DE86-45C8-B951-24436005F7C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www.usc.edu/dept/Testing-Bureau/graphics/pencil.gif&amp;imgrefurl=http://www.usc.edu/student-affairs/testing_bureau/intro.html&amp;h=479&amp;w=363&amp;prev=/images?q=pencil&amp;start=20&amp;svnum=10&amp;hl=en&amp;sa=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esco-fs2\storage2\2013_Advertising\MESCO Logos\MESimpson Logo 2013\for screen or web use\jpg 300 dpi\full color\MESimpson_2013.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572607" y="152400"/>
            <a:ext cx="207498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00" y="2057400"/>
            <a:ext cx="8153400" cy="3384388"/>
          </a:xfrm>
          <a:prstGeom prst="rect">
            <a:avLst/>
          </a:prstGeom>
        </p:spPr>
        <p:txBody>
          <a:bodyPr wrap="square">
            <a:spAutoFit/>
          </a:bodyPr>
          <a:lstStyle/>
          <a:p>
            <a:pPr marL="685800" marR="0" algn="ctr" fontAlgn="base">
              <a:lnSpc>
                <a:spcPts val="2965"/>
              </a:lnSpc>
              <a:spcBef>
                <a:spcPts val="340"/>
              </a:spcBef>
              <a:spcAft>
                <a:spcPts val="0"/>
              </a:spcAft>
            </a:pPr>
            <a:r>
              <a:rPr lang="en-US" sz="3200" b="1" spc="95" dirty="0">
                <a:solidFill>
                  <a:srgbClr val="080809"/>
                </a:solidFill>
                <a:latin typeface="+mj-lt"/>
                <a:ea typeface="Times New Roman" panose="02020603050405020304" pitchFamily="18" charset="0"/>
              </a:rPr>
              <a:t>Indian Wells Valley </a:t>
            </a:r>
          </a:p>
          <a:p>
            <a:pPr marL="685800" marR="0" algn="ctr" fontAlgn="base">
              <a:lnSpc>
                <a:spcPts val="2965"/>
              </a:lnSpc>
              <a:spcBef>
                <a:spcPts val="340"/>
              </a:spcBef>
              <a:spcAft>
                <a:spcPts val="0"/>
              </a:spcAft>
            </a:pPr>
            <a:r>
              <a:rPr lang="en-US" sz="3200" b="1" spc="95" dirty="0">
                <a:solidFill>
                  <a:srgbClr val="080809"/>
                </a:solidFill>
                <a:latin typeface="+mj-lt"/>
                <a:ea typeface="Times New Roman" panose="02020603050405020304" pitchFamily="18" charset="0"/>
              </a:rPr>
              <a:t>Groundwater Authority</a:t>
            </a:r>
            <a:endParaRPr lang="en-US" sz="3200" dirty="0">
              <a:latin typeface="+mj-lt"/>
              <a:ea typeface="PMingLiU"/>
            </a:endParaRPr>
          </a:p>
          <a:p>
            <a:pPr marL="685800" marR="0" algn="ctr" fontAlgn="base">
              <a:lnSpc>
                <a:spcPts val="2150"/>
              </a:lnSpc>
              <a:spcBef>
                <a:spcPts val="165"/>
              </a:spcBef>
              <a:spcAft>
                <a:spcPts val="0"/>
              </a:spcAft>
            </a:pPr>
            <a:endParaRPr lang="en-US" sz="2800" spc="-10" dirty="0">
              <a:solidFill>
                <a:srgbClr val="080809"/>
              </a:solidFill>
              <a:latin typeface="Calibri" panose="020F0502020204030204" pitchFamily="34" charset="0"/>
              <a:ea typeface="Calibri" panose="020F0502020204030204" pitchFamily="34" charset="0"/>
              <a:cs typeface="Times New Roman" panose="02020603050405020304" pitchFamily="18" charset="0"/>
            </a:endParaRPr>
          </a:p>
          <a:p>
            <a:pPr marL="685800" marR="0" algn="ctr" fontAlgn="base">
              <a:lnSpc>
                <a:spcPts val="2150"/>
              </a:lnSpc>
              <a:spcBef>
                <a:spcPts val="165"/>
              </a:spcBef>
              <a:spcAft>
                <a:spcPts val="0"/>
              </a:spcAft>
            </a:pPr>
            <a:endParaRPr lang="en-US" sz="2800" spc="-10" dirty="0">
              <a:solidFill>
                <a:srgbClr val="080809"/>
              </a:solidFill>
              <a:latin typeface="Calibri" panose="020F0502020204030204" pitchFamily="34" charset="0"/>
              <a:ea typeface="Calibri" panose="020F0502020204030204" pitchFamily="34" charset="0"/>
              <a:cs typeface="Times New Roman" panose="02020603050405020304" pitchFamily="18" charset="0"/>
            </a:endParaRPr>
          </a:p>
          <a:p>
            <a:pPr marL="685800" marR="0" algn="ctr" fontAlgn="base">
              <a:lnSpc>
                <a:spcPts val="2150"/>
              </a:lnSpc>
              <a:spcBef>
                <a:spcPts val="165"/>
              </a:spcBef>
              <a:spcAft>
                <a:spcPts val="0"/>
              </a:spcAft>
            </a:pPr>
            <a:r>
              <a:rPr lang="en-US" sz="2800" spc="-10" dirty="0">
                <a:solidFill>
                  <a:srgbClr val="080809"/>
                </a:solidFill>
                <a:latin typeface="Calibri" panose="020F0502020204030204" pitchFamily="34" charset="0"/>
                <a:ea typeface="Calibri" panose="020F0502020204030204" pitchFamily="34" charset="0"/>
                <a:cs typeface="Times New Roman" panose="02020603050405020304" pitchFamily="18" charset="0"/>
              </a:rPr>
              <a:t>Water Audit, Leak Detection and Repair Program</a:t>
            </a:r>
          </a:p>
          <a:p>
            <a:pPr marL="685800" marR="0" algn="ctr" fontAlgn="base">
              <a:lnSpc>
                <a:spcPts val="2150"/>
              </a:lnSpc>
              <a:spcBef>
                <a:spcPts val="165"/>
              </a:spcBef>
              <a:spcAft>
                <a:spcPts val="0"/>
              </a:spcAft>
            </a:pPr>
            <a:endParaRPr lang="en-US" sz="2800" spc="-10" dirty="0">
              <a:solidFill>
                <a:srgbClr val="080809"/>
              </a:solidFill>
              <a:latin typeface="Calibri" panose="020F0502020204030204" pitchFamily="34" charset="0"/>
              <a:ea typeface="Calibri" panose="020F0502020204030204" pitchFamily="34" charset="0"/>
              <a:cs typeface="Times New Roman" panose="02020603050405020304" pitchFamily="18" charset="0"/>
            </a:endParaRPr>
          </a:p>
          <a:p>
            <a:pPr marL="685800" marR="0" algn="ctr" fontAlgn="base">
              <a:lnSpc>
                <a:spcPts val="2150"/>
              </a:lnSpc>
              <a:spcBef>
                <a:spcPts val="165"/>
              </a:spcBef>
              <a:spcAft>
                <a:spcPts val="0"/>
              </a:spcAft>
            </a:pPr>
            <a:endParaRPr lang="en-US" sz="2800" spc="-10" dirty="0">
              <a:solidFill>
                <a:srgbClr val="080809"/>
              </a:solidFill>
              <a:latin typeface="Calibri" panose="020F0502020204030204" pitchFamily="34" charset="0"/>
              <a:ea typeface="Calibri" panose="020F0502020204030204" pitchFamily="34" charset="0"/>
              <a:cs typeface="Times New Roman" panose="02020603050405020304" pitchFamily="18" charset="0"/>
            </a:endParaRPr>
          </a:p>
          <a:p>
            <a:pPr marL="685800" marR="0" algn="ctr" fontAlgn="base">
              <a:lnSpc>
                <a:spcPts val="2150"/>
              </a:lnSpc>
              <a:spcBef>
                <a:spcPts val="165"/>
              </a:spcBef>
              <a:spcAft>
                <a:spcPts val="0"/>
              </a:spcAft>
            </a:pPr>
            <a:endParaRPr lang="en-US" sz="2800" spc="-10" dirty="0">
              <a:solidFill>
                <a:srgbClr val="080809"/>
              </a:solidFill>
              <a:latin typeface="Calibri" panose="020F0502020204030204" pitchFamily="34" charset="0"/>
              <a:ea typeface="Calibri" panose="020F0502020204030204" pitchFamily="34" charset="0"/>
              <a:cs typeface="Times New Roman" panose="02020603050405020304" pitchFamily="18" charset="0"/>
            </a:endParaRPr>
          </a:p>
          <a:p>
            <a:pPr marL="685800" marR="0" algn="ctr" fontAlgn="base">
              <a:lnSpc>
                <a:spcPts val="2150"/>
              </a:lnSpc>
              <a:spcBef>
                <a:spcPts val="165"/>
              </a:spcBef>
              <a:spcAft>
                <a:spcPts val="0"/>
              </a:spcAft>
            </a:pPr>
            <a:r>
              <a:rPr lang="en-US" sz="2800" spc="-10" dirty="0">
                <a:solidFill>
                  <a:srgbClr val="080809"/>
                </a:solidFill>
                <a:latin typeface="Calibri" panose="020F0502020204030204" pitchFamily="34" charset="0"/>
                <a:ea typeface="Calibri" panose="020F0502020204030204" pitchFamily="34" charset="0"/>
                <a:cs typeface="Times New Roman" panose="02020603050405020304" pitchFamily="18" charset="0"/>
              </a:rPr>
              <a:t>Pre-Award Board Interview / Presentation</a:t>
            </a:r>
          </a:p>
          <a:p>
            <a:pPr marL="685800" marR="0" algn="ctr" fontAlgn="base">
              <a:lnSpc>
                <a:spcPts val="2150"/>
              </a:lnSpc>
              <a:spcBef>
                <a:spcPts val="165"/>
              </a:spcBef>
              <a:spcAft>
                <a:spcPts val="0"/>
              </a:spcAft>
            </a:pPr>
            <a:r>
              <a:rPr lang="en-US" sz="2800" spc="-10" dirty="0">
                <a:solidFill>
                  <a:srgbClr val="080809"/>
                </a:solidFill>
                <a:latin typeface="Calibri" panose="020F0502020204030204" pitchFamily="34" charset="0"/>
                <a:ea typeface="Calibri" panose="020F0502020204030204" pitchFamily="34" charset="0"/>
                <a:cs typeface="Times New Roman" panose="02020603050405020304" pitchFamily="18" charset="0"/>
              </a:rPr>
              <a:t>June 20, 2019 </a:t>
            </a:r>
            <a:endParaRPr lang="en-US" sz="2800" dirty="0">
              <a:effectLst/>
              <a:latin typeface="Times New Roman" panose="02020603050405020304" pitchFamily="18" charset="0"/>
              <a:ea typeface="PMingLiU"/>
            </a:endParaRPr>
          </a:p>
        </p:txBody>
      </p:sp>
    </p:spTree>
    <p:extLst>
      <p:ext uri="{BB962C8B-B14F-4D97-AF65-F5344CB8AC3E}">
        <p14:creationId xmlns:p14="http://schemas.microsoft.com/office/powerpoint/2010/main" val="359086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25105" y="100013"/>
            <a:ext cx="7010400" cy="990600"/>
          </a:xfrm>
        </p:spPr>
        <p:txBody>
          <a:bodyPr>
            <a:normAutofit/>
          </a:bodyPr>
          <a:lstStyle/>
          <a:p>
            <a:pPr>
              <a:lnSpc>
                <a:spcPct val="90000"/>
              </a:lnSpc>
            </a:pPr>
            <a:r>
              <a:rPr lang="en-US" altLang="en-US" sz="2800" b="1" dirty="0">
                <a:solidFill>
                  <a:srgbClr val="CC3300"/>
                </a:solidFill>
              </a:rPr>
              <a:t>Each Completed Audit with Identify the Standard Water Balance </a:t>
            </a:r>
          </a:p>
        </p:txBody>
      </p:sp>
      <p:grpSp>
        <p:nvGrpSpPr>
          <p:cNvPr id="25603" name="Group 3"/>
          <p:cNvGrpSpPr>
            <a:grpSpLocks/>
          </p:cNvGrpSpPr>
          <p:nvPr/>
        </p:nvGrpSpPr>
        <p:grpSpPr bwMode="auto">
          <a:xfrm>
            <a:off x="228600" y="1755775"/>
            <a:ext cx="1592263" cy="4578350"/>
            <a:chOff x="2977" y="1309"/>
            <a:chExt cx="1003" cy="2884"/>
          </a:xfrm>
        </p:grpSpPr>
        <p:sp>
          <p:nvSpPr>
            <p:cNvPr id="25633" name="Rectangle 4"/>
            <p:cNvSpPr>
              <a:spLocks noChangeArrowheads="1"/>
            </p:cNvSpPr>
            <p:nvPr/>
          </p:nvSpPr>
          <p:spPr bwMode="auto">
            <a:xfrm>
              <a:off x="2977" y="2783"/>
              <a:ext cx="473" cy="141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Water</a:t>
              </a:r>
            </a:p>
            <a:p>
              <a:pPr algn="ctr">
                <a:spcBef>
                  <a:spcPct val="0"/>
                </a:spcBef>
                <a:buFontTx/>
                <a:buNone/>
              </a:pPr>
              <a:r>
                <a:rPr lang="en-US" altLang="en-US" sz="1400" b="1">
                  <a:solidFill>
                    <a:srgbClr val="FFFF00"/>
                  </a:solidFill>
                </a:rPr>
                <a:t>Imported</a:t>
              </a:r>
            </a:p>
          </p:txBody>
        </p:sp>
        <p:sp>
          <p:nvSpPr>
            <p:cNvPr id="25634" name="Rectangle 5"/>
            <p:cNvSpPr>
              <a:spLocks noChangeArrowheads="1"/>
            </p:cNvSpPr>
            <p:nvPr/>
          </p:nvSpPr>
          <p:spPr bwMode="auto">
            <a:xfrm>
              <a:off x="2981" y="1315"/>
              <a:ext cx="473" cy="141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Own</a:t>
              </a:r>
            </a:p>
            <a:p>
              <a:pPr algn="ctr">
                <a:spcBef>
                  <a:spcPct val="0"/>
                </a:spcBef>
                <a:buFontTx/>
                <a:buNone/>
              </a:pPr>
              <a:r>
                <a:rPr lang="en-US" altLang="en-US" sz="1400" b="1">
                  <a:solidFill>
                    <a:srgbClr val="FFFF00"/>
                  </a:solidFill>
                </a:rPr>
                <a:t>Sources</a:t>
              </a:r>
            </a:p>
          </p:txBody>
        </p:sp>
        <p:sp>
          <p:nvSpPr>
            <p:cNvPr id="25635" name="Rectangle 6"/>
            <p:cNvSpPr>
              <a:spLocks noChangeArrowheads="1"/>
            </p:cNvSpPr>
            <p:nvPr/>
          </p:nvSpPr>
          <p:spPr bwMode="auto">
            <a:xfrm>
              <a:off x="3495" y="1309"/>
              <a:ext cx="485" cy="2882"/>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Total</a:t>
              </a:r>
            </a:p>
            <a:p>
              <a:pPr algn="ctr">
                <a:spcBef>
                  <a:spcPct val="0"/>
                </a:spcBef>
                <a:buFontTx/>
                <a:buNone/>
              </a:pPr>
              <a:r>
                <a:rPr lang="en-US" altLang="en-US" sz="1400" b="1">
                  <a:solidFill>
                    <a:schemeClr val="bg1"/>
                  </a:solidFill>
                </a:rPr>
                <a:t>System</a:t>
              </a:r>
            </a:p>
            <a:p>
              <a:pPr algn="ctr">
                <a:spcBef>
                  <a:spcPct val="0"/>
                </a:spcBef>
                <a:buFontTx/>
                <a:buNone/>
              </a:pPr>
              <a:r>
                <a:rPr lang="en-US" altLang="en-US" sz="1400" b="1">
                  <a:solidFill>
                    <a:schemeClr val="bg1"/>
                  </a:solidFill>
                </a:rPr>
                <a:t>Input</a:t>
              </a:r>
            </a:p>
            <a:p>
              <a:pPr algn="ctr">
                <a:spcBef>
                  <a:spcPct val="0"/>
                </a:spcBef>
                <a:buFontTx/>
                <a:buNone/>
              </a:pPr>
              <a:endParaRPr lang="en-US" altLang="en-US" sz="1400" b="1">
                <a:solidFill>
                  <a:schemeClr val="bg1"/>
                </a:solidFill>
              </a:endParaRPr>
            </a:p>
            <a:p>
              <a:pPr algn="ctr">
                <a:spcBef>
                  <a:spcPct val="0"/>
                </a:spcBef>
                <a:buFontTx/>
                <a:buNone/>
              </a:pPr>
              <a:endParaRPr lang="en-US" altLang="en-US" sz="1400" b="1">
                <a:solidFill>
                  <a:schemeClr val="bg1"/>
                </a:solidFill>
              </a:endParaRPr>
            </a:p>
            <a:p>
              <a:pPr algn="ctr">
                <a:spcBef>
                  <a:spcPct val="0"/>
                </a:spcBef>
                <a:buFontTx/>
                <a:buNone/>
              </a:pPr>
              <a:r>
                <a:rPr lang="en-US" altLang="en-US" sz="1400" b="1">
                  <a:solidFill>
                    <a:schemeClr val="bg1"/>
                  </a:solidFill>
                </a:rPr>
                <a:t>( allow</a:t>
              </a:r>
            </a:p>
            <a:p>
              <a:pPr algn="ctr">
                <a:spcBef>
                  <a:spcPct val="0"/>
                </a:spcBef>
                <a:buFontTx/>
                <a:buNone/>
              </a:pPr>
              <a:r>
                <a:rPr lang="en-US" altLang="en-US" sz="1400" b="1">
                  <a:solidFill>
                    <a:schemeClr val="bg1"/>
                  </a:solidFill>
                </a:rPr>
                <a:t>for</a:t>
              </a:r>
            </a:p>
            <a:p>
              <a:pPr algn="ctr">
                <a:spcBef>
                  <a:spcPct val="0"/>
                </a:spcBef>
                <a:buFontTx/>
                <a:buNone/>
              </a:pPr>
              <a:r>
                <a:rPr lang="en-US" altLang="en-US" sz="1400" b="1">
                  <a:solidFill>
                    <a:schemeClr val="bg1"/>
                  </a:solidFill>
                </a:rPr>
                <a:t>known</a:t>
              </a:r>
            </a:p>
            <a:p>
              <a:pPr algn="ctr">
                <a:spcBef>
                  <a:spcPct val="0"/>
                </a:spcBef>
                <a:buFontTx/>
                <a:buNone/>
              </a:pPr>
              <a:r>
                <a:rPr lang="en-US" altLang="en-US" sz="1400" b="1">
                  <a:solidFill>
                    <a:schemeClr val="bg1"/>
                  </a:solidFill>
                </a:rPr>
                <a:t>errors )</a:t>
              </a:r>
            </a:p>
          </p:txBody>
        </p:sp>
      </p:grpSp>
      <p:sp>
        <p:nvSpPr>
          <p:cNvPr id="25604" name="Rectangle 7"/>
          <p:cNvSpPr>
            <a:spLocks noChangeArrowheads="1"/>
          </p:cNvSpPr>
          <p:nvPr/>
        </p:nvSpPr>
        <p:spPr bwMode="auto">
          <a:xfrm>
            <a:off x="1044575" y="1755775"/>
            <a:ext cx="769938" cy="4575175"/>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Total</a:t>
            </a:r>
          </a:p>
          <a:p>
            <a:pPr algn="ctr">
              <a:spcBef>
                <a:spcPct val="0"/>
              </a:spcBef>
              <a:buFontTx/>
              <a:buNone/>
            </a:pPr>
            <a:r>
              <a:rPr lang="en-US" altLang="en-US" sz="1400" b="1">
                <a:solidFill>
                  <a:srgbClr val="FFFF00"/>
                </a:solidFill>
              </a:rPr>
              <a:t>System</a:t>
            </a:r>
          </a:p>
          <a:p>
            <a:pPr algn="ctr">
              <a:spcBef>
                <a:spcPct val="0"/>
              </a:spcBef>
              <a:buFontTx/>
              <a:buNone/>
            </a:pPr>
            <a:r>
              <a:rPr lang="en-US" altLang="en-US" sz="1400" b="1">
                <a:solidFill>
                  <a:srgbClr val="FFFF00"/>
                </a:solidFill>
              </a:rPr>
              <a:t>Input</a:t>
            </a:r>
          </a:p>
          <a:p>
            <a:pPr algn="ctr">
              <a:spcBef>
                <a:spcPct val="0"/>
              </a:spcBef>
              <a:buFontTx/>
              <a:buNone/>
            </a:pPr>
            <a:endParaRPr lang="en-US" altLang="en-US" sz="1400" b="1">
              <a:solidFill>
                <a:srgbClr val="FFFF00"/>
              </a:solidFill>
            </a:endParaRPr>
          </a:p>
          <a:p>
            <a:pPr algn="ctr">
              <a:spcBef>
                <a:spcPct val="0"/>
              </a:spcBef>
              <a:buFontTx/>
              <a:buNone/>
            </a:pPr>
            <a:endParaRPr lang="en-US" altLang="en-US" sz="1400" b="1">
              <a:solidFill>
                <a:srgbClr val="FFFF00"/>
              </a:solidFill>
            </a:endParaRPr>
          </a:p>
          <a:p>
            <a:pPr algn="ctr">
              <a:spcBef>
                <a:spcPct val="0"/>
              </a:spcBef>
              <a:buFontTx/>
              <a:buNone/>
            </a:pPr>
            <a:r>
              <a:rPr lang="en-US" altLang="en-US" sz="1400" b="1">
                <a:solidFill>
                  <a:srgbClr val="66FF33"/>
                </a:solidFill>
              </a:rPr>
              <a:t>(allow</a:t>
            </a:r>
          </a:p>
          <a:p>
            <a:pPr algn="ctr">
              <a:spcBef>
                <a:spcPct val="0"/>
              </a:spcBef>
              <a:buFontTx/>
              <a:buNone/>
            </a:pPr>
            <a:r>
              <a:rPr lang="en-US" altLang="en-US" sz="1400" b="1">
                <a:solidFill>
                  <a:srgbClr val="66FF33"/>
                </a:solidFill>
              </a:rPr>
              <a:t>for</a:t>
            </a:r>
          </a:p>
          <a:p>
            <a:pPr algn="ctr">
              <a:spcBef>
                <a:spcPct val="0"/>
              </a:spcBef>
              <a:buFontTx/>
              <a:buNone/>
            </a:pPr>
            <a:r>
              <a:rPr lang="en-US" altLang="en-US" sz="1400" b="1">
                <a:solidFill>
                  <a:srgbClr val="66FF33"/>
                </a:solidFill>
              </a:rPr>
              <a:t>known</a:t>
            </a:r>
          </a:p>
          <a:p>
            <a:pPr algn="ctr">
              <a:spcBef>
                <a:spcPct val="0"/>
              </a:spcBef>
              <a:buFontTx/>
              <a:buNone/>
            </a:pPr>
            <a:r>
              <a:rPr lang="en-US" altLang="en-US" sz="1400" b="1">
                <a:solidFill>
                  <a:srgbClr val="66FF33"/>
                </a:solidFill>
              </a:rPr>
              <a:t>errors)</a:t>
            </a:r>
          </a:p>
          <a:p>
            <a:pPr algn="ctr">
              <a:spcBef>
                <a:spcPct val="0"/>
              </a:spcBef>
              <a:buFontTx/>
              <a:buNone/>
            </a:pPr>
            <a:r>
              <a:rPr lang="en-US" altLang="en-US" sz="1400" b="1">
                <a:solidFill>
                  <a:srgbClr val="FFFF00"/>
                </a:solidFill>
              </a:rPr>
              <a:t> </a:t>
            </a:r>
          </a:p>
        </p:txBody>
      </p:sp>
      <p:sp>
        <p:nvSpPr>
          <p:cNvPr id="25605" name="Rectangle 8"/>
          <p:cNvSpPr>
            <a:spLocks noChangeArrowheads="1"/>
          </p:cNvSpPr>
          <p:nvPr/>
        </p:nvSpPr>
        <p:spPr bwMode="auto">
          <a:xfrm>
            <a:off x="1873250" y="2565400"/>
            <a:ext cx="750888" cy="37607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Water</a:t>
            </a:r>
          </a:p>
          <a:p>
            <a:pPr algn="ctr">
              <a:spcBef>
                <a:spcPct val="0"/>
              </a:spcBef>
              <a:buFontTx/>
              <a:buNone/>
            </a:pPr>
            <a:r>
              <a:rPr lang="en-US" altLang="en-US" sz="1400" b="1">
                <a:solidFill>
                  <a:schemeClr val="bg1"/>
                </a:solidFill>
              </a:rPr>
              <a:t>Supplied</a:t>
            </a:r>
          </a:p>
          <a:p>
            <a:pPr algn="ctr">
              <a:spcBef>
                <a:spcPct val="0"/>
              </a:spcBef>
              <a:buFontTx/>
              <a:buNone/>
            </a:pPr>
            <a:endParaRPr lang="en-US" altLang="en-US" sz="1400" b="1">
              <a:solidFill>
                <a:schemeClr val="bg1"/>
              </a:solidFill>
            </a:endParaRPr>
          </a:p>
        </p:txBody>
      </p:sp>
      <p:sp>
        <p:nvSpPr>
          <p:cNvPr id="25606" name="Rectangle 9"/>
          <p:cNvSpPr>
            <a:spLocks noChangeArrowheads="1"/>
          </p:cNvSpPr>
          <p:nvPr/>
        </p:nvSpPr>
        <p:spPr bwMode="auto">
          <a:xfrm>
            <a:off x="1873250" y="1752600"/>
            <a:ext cx="750888" cy="752475"/>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Water</a:t>
            </a:r>
          </a:p>
          <a:p>
            <a:pPr algn="ctr">
              <a:spcBef>
                <a:spcPct val="0"/>
              </a:spcBef>
              <a:buFontTx/>
              <a:buNone/>
            </a:pPr>
            <a:r>
              <a:rPr lang="en-US" altLang="en-US" sz="1400" b="1">
                <a:solidFill>
                  <a:schemeClr val="bg1"/>
                </a:solidFill>
              </a:rPr>
              <a:t>Exported</a:t>
            </a:r>
          </a:p>
        </p:txBody>
      </p:sp>
      <p:sp>
        <p:nvSpPr>
          <p:cNvPr id="25607" name="Rectangle 10"/>
          <p:cNvSpPr>
            <a:spLocks noChangeArrowheads="1"/>
          </p:cNvSpPr>
          <p:nvPr/>
        </p:nvSpPr>
        <p:spPr bwMode="auto">
          <a:xfrm>
            <a:off x="1860550" y="2578100"/>
            <a:ext cx="750888" cy="37607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Water</a:t>
            </a:r>
          </a:p>
          <a:p>
            <a:pPr algn="ctr">
              <a:spcBef>
                <a:spcPct val="0"/>
              </a:spcBef>
              <a:buFontTx/>
              <a:buNone/>
            </a:pPr>
            <a:r>
              <a:rPr lang="en-US" altLang="en-US" sz="1400" b="1">
                <a:solidFill>
                  <a:srgbClr val="FFFF00"/>
                </a:solidFill>
              </a:rPr>
              <a:t>Supplied</a:t>
            </a:r>
          </a:p>
          <a:p>
            <a:pPr algn="ctr">
              <a:spcBef>
                <a:spcPct val="0"/>
              </a:spcBef>
              <a:buFontTx/>
              <a:buNone/>
            </a:pPr>
            <a:endParaRPr lang="en-US" altLang="en-US" sz="1400" b="1">
              <a:solidFill>
                <a:srgbClr val="FFFF00"/>
              </a:solidFill>
            </a:endParaRPr>
          </a:p>
        </p:txBody>
      </p:sp>
      <p:sp>
        <p:nvSpPr>
          <p:cNvPr id="25608" name="Rectangle 11"/>
          <p:cNvSpPr>
            <a:spLocks noChangeArrowheads="1"/>
          </p:cNvSpPr>
          <p:nvPr/>
        </p:nvSpPr>
        <p:spPr bwMode="auto">
          <a:xfrm>
            <a:off x="1873250" y="1765300"/>
            <a:ext cx="750888" cy="752475"/>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Water</a:t>
            </a:r>
          </a:p>
          <a:p>
            <a:pPr algn="ctr">
              <a:spcBef>
                <a:spcPct val="0"/>
              </a:spcBef>
              <a:buFontTx/>
              <a:buNone/>
            </a:pPr>
            <a:r>
              <a:rPr lang="en-US" altLang="en-US" sz="1400" b="1">
                <a:solidFill>
                  <a:srgbClr val="FFFF00"/>
                </a:solidFill>
              </a:rPr>
              <a:t>Exported</a:t>
            </a:r>
          </a:p>
        </p:txBody>
      </p:sp>
      <p:sp>
        <p:nvSpPr>
          <p:cNvPr id="25609" name="Rectangle 12"/>
          <p:cNvSpPr>
            <a:spLocks noChangeArrowheads="1"/>
          </p:cNvSpPr>
          <p:nvPr/>
        </p:nvSpPr>
        <p:spPr bwMode="auto">
          <a:xfrm>
            <a:off x="2673350" y="4305300"/>
            <a:ext cx="1220788" cy="203993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Water</a:t>
            </a:r>
          </a:p>
          <a:p>
            <a:pPr algn="ctr">
              <a:spcBef>
                <a:spcPct val="0"/>
              </a:spcBef>
              <a:buFontTx/>
              <a:buNone/>
            </a:pPr>
            <a:r>
              <a:rPr lang="en-US" altLang="en-US" sz="1400" b="1">
                <a:solidFill>
                  <a:schemeClr val="bg1"/>
                </a:solidFill>
              </a:rPr>
              <a:t>Losses</a:t>
            </a:r>
          </a:p>
        </p:txBody>
      </p:sp>
      <p:sp>
        <p:nvSpPr>
          <p:cNvPr id="25610" name="Rectangle 13"/>
          <p:cNvSpPr>
            <a:spLocks noChangeArrowheads="1"/>
          </p:cNvSpPr>
          <p:nvPr/>
        </p:nvSpPr>
        <p:spPr bwMode="auto">
          <a:xfrm>
            <a:off x="2667000" y="1752600"/>
            <a:ext cx="1220788" cy="24653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chemeClr val="bg1"/>
                </a:solidFill>
              </a:rPr>
              <a:t>Authorized</a:t>
            </a:r>
          </a:p>
          <a:p>
            <a:pPr algn="ctr">
              <a:spcBef>
                <a:spcPct val="0"/>
              </a:spcBef>
              <a:buFontTx/>
              <a:buNone/>
            </a:pPr>
            <a:r>
              <a:rPr lang="en-US" altLang="en-US" sz="1400" b="1">
                <a:solidFill>
                  <a:schemeClr val="bg1"/>
                </a:solidFill>
              </a:rPr>
              <a:t>Consumption</a:t>
            </a:r>
          </a:p>
          <a:p>
            <a:pPr algn="ctr">
              <a:spcBef>
                <a:spcPct val="0"/>
              </a:spcBef>
              <a:buFontTx/>
              <a:buNone/>
            </a:pPr>
            <a:endParaRPr lang="en-US" altLang="en-US" sz="1400" b="1">
              <a:solidFill>
                <a:schemeClr val="bg1"/>
              </a:solidFill>
            </a:endParaRPr>
          </a:p>
        </p:txBody>
      </p:sp>
      <p:sp>
        <p:nvSpPr>
          <p:cNvPr id="25611" name="Rectangle 14"/>
          <p:cNvSpPr>
            <a:spLocks noChangeArrowheads="1"/>
          </p:cNvSpPr>
          <p:nvPr/>
        </p:nvSpPr>
        <p:spPr bwMode="auto">
          <a:xfrm>
            <a:off x="2667000" y="4343400"/>
            <a:ext cx="1220788" cy="1981200"/>
          </a:xfrm>
          <a:prstGeom prst="rect">
            <a:avLst/>
          </a:prstGeom>
          <a:solidFill>
            <a:srgbClr val="FF33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Water</a:t>
            </a:r>
          </a:p>
          <a:p>
            <a:pPr algn="ctr">
              <a:spcBef>
                <a:spcPct val="0"/>
              </a:spcBef>
              <a:buFontTx/>
              <a:buNone/>
            </a:pPr>
            <a:r>
              <a:rPr lang="en-US" altLang="en-US" sz="1400" b="1">
                <a:solidFill>
                  <a:srgbClr val="FFFF99"/>
                </a:solidFill>
              </a:rPr>
              <a:t>Losses</a:t>
            </a:r>
          </a:p>
        </p:txBody>
      </p:sp>
      <p:sp>
        <p:nvSpPr>
          <p:cNvPr id="25612" name="Rectangle 15"/>
          <p:cNvSpPr>
            <a:spLocks noChangeArrowheads="1"/>
          </p:cNvSpPr>
          <p:nvPr/>
        </p:nvSpPr>
        <p:spPr bwMode="auto">
          <a:xfrm>
            <a:off x="2667000" y="1752600"/>
            <a:ext cx="1220788" cy="2503488"/>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Authorized</a:t>
            </a:r>
          </a:p>
          <a:p>
            <a:pPr algn="ctr">
              <a:spcBef>
                <a:spcPct val="0"/>
              </a:spcBef>
              <a:buFontTx/>
              <a:buNone/>
            </a:pPr>
            <a:r>
              <a:rPr lang="en-US" altLang="en-US" sz="1400" b="1">
                <a:solidFill>
                  <a:srgbClr val="FFFF00"/>
                </a:solidFill>
              </a:rPr>
              <a:t>Consumption</a:t>
            </a:r>
          </a:p>
          <a:p>
            <a:pPr algn="ctr">
              <a:spcBef>
                <a:spcPct val="0"/>
              </a:spcBef>
              <a:buFontTx/>
              <a:buNone/>
            </a:pPr>
            <a:endParaRPr lang="en-US" altLang="en-US" sz="1400" b="1">
              <a:solidFill>
                <a:srgbClr val="FFFF00"/>
              </a:solidFill>
            </a:endParaRPr>
          </a:p>
        </p:txBody>
      </p:sp>
      <p:sp>
        <p:nvSpPr>
          <p:cNvPr id="25613" name="Rectangle 16"/>
          <p:cNvSpPr>
            <a:spLocks noChangeArrowheads="1"/>
          </p:cNvSpPr>
          <p:nvPr/>
        </p:nvSpPr>
        <p:spPr bwMode="auto">
          <a:xfrm>
            <a:off x="3960813" y="5029200"/>
            <a:ext cx="1220787" cy="1295400"/>
          </a:xfrm>
          <a:prstGeom prst="rect">
            <a:avLst/>
          </a:prstGeom>
          <a:solidFill>
            <a:srgbClr val="FF33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Real</a:t>
            </a:r>
          </a:p>
          <a:p>
            <a:pPr algn="ctr">
              <a:spcBef>
                <a:spcPct val="0"/>
              </a:spcBef>
              <a:buFontTx/>
              <a:buNone/>
            </a:pPr>
            <a:r>
              <a:rPr lang="en-US" altLang="en-US" sz="1400" b="1">
                <a:solidFill>
                  <a:srgbClr val="FFFF99"/>
                </a:solidFill>
              </a:rPr>
              <a:t>Losses</a:t>
            </a:r>
          </a:p>
        </p:txBody>
      </p:sp>
      <p:sp>
        <p:nvSpPr>
          <p:cNvPr id="25614" name="Rectangle 17"/>
          <p:cNvSpPr>
            <a:spLocks noChangeArrowheads="1"/>
          </p:cNvSpPr>
          <p:nvPr/>
        </p:nvSpPr>
        <p:spPr bwMode="auto">
          <a:xfrm>
            <a:off x="3960813" y="4343400"/>
            <a:ext cx="1220787" cy="630238"/>
          </a:xfrm>
          <a:prstGeom prst="rect">
            <a:avLst/>
          </a:prstGeom>
          <a:solidFill>
            <a:srgbClr val="FF33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Apparent</a:t>
            </a:r>
          </a:p>
          <a:p>
            <a:pPr algn="ctr">
              <a:spcBef>
                <a:spcPct val="0"/>
              </a:spcBef>
              <a:buFontTx/>
              <a:buNone/>
            </a:pPr>
            <a:r>
              <a:rPr lang="en-US" altLang="en-US" sz="1400" b="1">
                <a:solidFill>
                  <a:srgbClr val="FFFF99"/>
                </a:solidFill>
              </a:rPr>
              <a:t>Losses</a:t>
            </a:r>
          </a:p>
        </p:txBody>
      </p:sp>
      <p:sp>
        <p:nvSpPr>
          <p:cNvPr id="25615" name="Rectangle 18"/>
          <p:cNvSpPr>
            <a:spLocks noChangeArrowheads="1"/>
          </p:cNvSpPr>
          <p:nvPr/>
        </p:nvSpPr>
        <p:spPr bwMode="auto">
          <a:xfrm>
            <a:off x="3960813" y="3505200"/>
            <a:ext cx="1220787" cy="76200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Unbilled</a:t>
            </a:r>
          </a:p>
          <a:p>
            <a:pPr algn="ctr">
              <a:spcBef>
                <a:spcPct val="0"/>
              </a:spcBef>
              <a:buFontTx/>
              <a:buNone/>
            </a:pPr>
            <a:r>
              <a:rPr lang="en-US" altLang="en-US" sz="1400" b="1">
                <a:solidFill>
                  <a:srgbClr val="FFFF00"/>
                </a:solidFill>
              </a:rPr>
              <a:t>Authorized</a:t>
            </a:r>
          </a:p>
          <a:p>
            <a:pPr algn="ctr">
              <a:spcBef>
                <a:spcPct val="0"/>
              </a:spcBef>
              <a:buFontTx/>
              <a:buNone/>
            </a:pPr>
            <a:r>
              <a:rPr lang="en-US" altLang="en-US" sz="1400" b="1">
                <a:solidFill>
                  <a:srgbClr val="FFFF00"/>
                </a:solidFill>
              </a:rPr>
              <a:t>Consumption</a:t>
            </a:r>
          </a:p>
        </p:txBody>
      </p:sp>
      <p:sp>
        <p:nvSpPr>
          <p:cNvPr id="25616" name="Rectangle 19"/>
          <p:cNvSpPr>
            <a:spLocks noChangeArrowheads="1"/>
          </p:cNvSpPr>
          <p:nvPr/>
        </p:nvSpPr>
        <p:spPr bwMode="auto">
          <a:xfrm>
            <a:off x="3962400" y="1752600"/>
            <a:ext cx="1220788" cy="1676400"/>
          </a:xfrm>
          <a:prstGeom prst="rect">
            <a:avLst/>
          </a:prstGeom>
          <a:solidFill>
            <a:srgbClr val="0000FF"/>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0000FF"/>
            </a:extrusionClr>
            <a:contourClr>
              <a:srgbClr val="0000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00"/>
                </a:solidFill>
              </a:rPr>
              <a:t>Billed</a:t>
            </a:r>
          </a:p>
          <a:p>
            <a:pPr algn="ctr">
              <a:spcBef>
                <a:spcPct val="0"/>
              </a:spcBef>
              <a:buFontTx/>
              <a:buNone/>
            </a:pPr>
            <a:r>
              <a:rPr lang="en-US" altLang="en-US" sz="1400" b="1">
                <a:solidFill>
                  <a:srgbClr val="FFFF00"/>
                </a:solidFill>
              </a:rPr>
              <a:t>Authorized</a:t>
            </a:r>
          </a:p>
          <a:p>
            <a:pPr algn="ctr">
              <a:spcBef>
                <a:spcPct val="0"/>
              </a:spcBef>
              <a:buFontTx/>
              <a:buNone/>
            </a:pPr>
            <a:r>
              <a:rPr lang="en-US" altLang="en-US" sz="1400" b="1">
                <a:solidFill>
                  <a:srgbClr val="FFFF00"/>
                </a:solidFill>
              </a:rPr>
              <a:t>Consumption</a:t>
            </a:r>
          </a:p>
        </p:txBody>
      </p:sp>
      <p:sp>
        <p:nvSpPr>
          <p:cNvPr id="25617" name="Rectangle 20"/>
          <p:cNvSpPr>
            <a:spLocks noChangeArrowheads="1"/>
          </p:cNvSpPr>
          <p:nvPr/>
        </p:nvSpPr>
        <p:spPr bwMode="auto">
          <a:xfrm>
            <a:off x="5257800" y="3505200"/>
            <a:ext cx="788988" cy="2819400"/>
          </a:xfrm>
          <a:prstGeom prst="rect">
            <a:avLst/>
          </a:prstGeom>
          <a:gradFill rotWithShape="0">
            <a:gsLst>
              <a:gs pos="0">
                <a:srgbClr val="FF3300"/>
              </a:gs>
              <a:gs pos="100000">
                <a:srgbClr val="761800"/>
              </a:gs>
            </a:gsLst>
            <a:lin ang="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Non-</a:t>
            </a:r>
          </a:p>
          <a:p>
            <a:pPr algn="ctr">
              <a:spcBef>
                <a:spcPct val="0"/>
              </a:spcBef>
              <a:buFontTx/>
              <a:buNone/>
            </a:pPr>
            <a:r>
              <a:rPr lang="en-US" altLang="en-US" sz="1400" b="1">
                <a:solidFill>
                  <a:srgbClr val="FFFF99"/>
                </a:solidFill>
              </a:rPr>
              <a:t>Revenue</a:t>
            </a:r>
          </a:p>
          <a:p>
            <a:pPr algn="ctr">
              <a:spcBef>
                <a:spcPct val="0"/>
              </a:spcBef>
              <a:buFontTx/>
              <a:buNone/>
            </a:pPr>
            <a:r>
              <a:rPr lang="en-US" altLang="en-US" sz="1400" b="1">
                <a:solidFill>
                  <a:srgbClr val="FFFF99"/>
                </a:solidFill>
              </a:rPr>
              <a:t>Water</a:t>
            </a:r>
          </a:p>
        </p:txBody>
      </p:sp>
      <p:sp>
        <p:nvSpPr>
          <p:cNvPr id="25618" name="Rectangle 21"/>
          <p:cNvSpPr>
            <a:spLocks noChangeArrowheads="1"/>
          </p:cNvSpPr>
          <p:nvPr/>
        </p:nvSpPr>
        <p:spPr bwMode="auto">
          <a:xfrm>
            <a:off x="5257800" y="1752600"/>
            <a:ext cx="788988" cy="1676400"/>
          </a:xfrm>
          <a:prstGeom prst="rect">
            <a:avLst/>
          </a:prstGeom>
          <a:gradFill rotWithShape="1">
            <a:gsLst>
              <a:gs pos="0">
                <a:srgbClr val="184718"/>
              </a:gs>
              <a:gs pos="50000">
                <a:srgbClr val="339933"/>
              </a:gs>
              <a:gs pos="100000">
                <a:srgbClr val="184718"/>
              </a:gs>
            </a:gsLst>
            <a:lin ang="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a:solidFill>
                  <a:srgbClr val="FFFF99"/>
                </a:solidFill>
              </a:rPr>
              <a:t>Revenue</a:t>
            </a:r>
          </a:p>
          <a:p>
            <a:pPr algn="ctr">
              <a:spcBef>
                <a:spcPct val="0"/>
              </a:spcBef>
              <a:buFontTx/>
              <a:buNone/>
            </a:pPr>
            <a:r>
              <a:rPr lang="en-US" altLang="en-US" sz="1400" b="1">
                <a:solidFill>
                  <a:srgbClr val="FFFF99"/>
                </a:solidFill>
              </a:rPr>
              <a:t>Water</a:t>
            </a:r>
          </a:p>
        </p:txBody>
      </p:sp>
      <p:sp>
        <p:nvSpPr>
          <p:cNvPr id="25619" name="Rectangle 22"/>
          <p:cNvSpPr>
            <a:spLocks noChangeArrowheads="1"/>
          </p:cNvSpPr>
          <p:nvPr/>
        </p:nvSpPr>
        <p:spPr bwMode="auto">
          <a:xfrm>
            <a:off x="6096000" y="6019800"/>
            <a:ext cx="2947988" cy="33655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300" b="1">
              <a:solidFill>
                <a:schemeClr val="bg1"/>
              </a:solidFill>
            </a:endParaRPr>
          </a:p>
          <a:p>
            <a:pPr algn="ctr">
              <a:spcBef>
                <a:spcPct val="0"/>
              </a:spcBef>
              <a:buFontTx/>
              <a:buNone/>
            </a:pPr>
            <a:r>
              <a:rPr lang="en-US" altLang="en-US" sz="1300" b="1">
                <a:solidFill>
                  <a:srgbClr val="FFFF99"/>
                </a:solidFill>
              </a:rPr>
              <a:t>Leakage &amp; Overflows at Storage</a:t>
            </a:r>
          </a:p>
          <a:p>
            <a:pPr algn="ctr">
              <a:spcBef>
                <a:spcPct val="0"/>
              </a:spcBef>
              <a:buFontTx/>
              <a:buNone/>
            </a:pPr>
            <a:endParaRPr lang="en-US" altLang="en-US" sz="1300" b="1">
              <a:solidFill>
                <a:srgbClr val="0066FF"/>
              </a:solidFill>
            </a:endParaRPr>
          </a:p>
        </p:txBody>
      </p:sp>
      <p:sp>
        <p:nvSpPr>
          <p:cNvPr id="25620" name="Rectangle 23"/>
          <p:cNvSpPr>
            <a:spLocks noChangeArrowheads="1"/>
          </p:cNvSpPr>
          <p:nvPr/>
        </p:nvSpPr>
        <p:spPr bwMode="auto">
          <a:xfrm>
            <a:off x="6096000" y="2968625"/>
            <a:ext cx="2947988" cy="460375"/>
          </a:xfrm>
          <a:prstGeom prst="rect">
            <a:avLst/>
          </a:prstGeom>
          <a:gradFill rotWithShape="1">
            <a:gsLst>
              <a:gs pos="0">
                <a:srgbClr val="184718"/>
              </a:gs>
              <a:gs pos="50000">
                <a:srgbClr val="339933"/>
              </a:gs>
              <a:gs pos="100000">
                <a:srgbClr val="184718"/>
              </a:gs>
            </a:gsLst>
            <a:lin ang="540000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Billed Unmetered Consumption</a:t>
            </a:r>
          </a:p>
        </p:txBody>
      </p:sp>
      <p:sp>
        <p:nvSpPr>
          <p:cNvPr id="25621" name="Rectangle 24"/>
          <p:cNvSpPr>
            <a:spLocks noChangeArrowheads="1"/>
          </p:cNvSpPr>
          <p:nvPr/>
        </p:nvSpPr>
        <p:spPr bwMode="auto">
          <a:xfrm>
            <a:off x="6096000" y="2438400"/>
            <a:ext cx="2947988" cy="479425"/>
          </a:xfrm>
          <a:prstGeom prst="rect">
            <a:avLst/>
          </a:prstGeom>
          <a:gradFill rotWithShape="1">
            <a:gsLst>
              <a:gs pos="0">
                <a:srgbClr val="184718"/>
              </a:gs>
              <a:gs pos="50000">
                <a:srgbClr val="339933"/>
              </a:gs>
              <a:gs pos="100000">
                <a:srgbClr val="184718"/>
              </a:gs>
            </a:gsLst>
            <a:lin ang="540000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Billed Metered Consumption</a:t>
            </a:r>
          </a:p>
        </p:txBody>
      </p:sp>
      <p:sp>
        <p:nvSpPr>
          <p:cNvPr id="25622" name="Rectangle 25"/>
          <p:cNvSpPr>
            <a:spLocks noChangeArrowheads="1"/>
          </p:cNvSpPr>
          <p:nvPr/>
        </p:nvSpPr>
        <p:spPr bwMode="auto">
          <a:xfrm>
            <a:off x="6096000" y="1752600"/>
            <a:ext cx="2947988" cy="657225"/>
          </a:xfrm>
          <a:prstGeom prst="rect">
            <a:avLst/>
          </a:prstGeom>
          <a:gradFill rotWithShape="1">
            <a:gsLst>
              <a:gs pos="0">
                <a:srgbClr val="184718"/>
              </a:gs>
              <a:gs pos="50000">
                <a:srgbClr val="339933"/>
              </a:gs>
              <a:gs pos="100000">
                <a:srgbClr val="184718"/>
              </a:gs>
            </a:gsLst>
            <a:lin ang="5400000" scaled="1"/>
          </a:gra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339933"/>
            </a:extrusionClr>
            <a:contourClr>
              <a:srgbClr val="184718"/>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Billed Water Exported</a:t>
            </a:r>
          </a:p>
        </p:txBody>
      </p:sp>
      <p:sp>
        <p:nvSpPr>
          <p:cNvPr id="25623" name="Rectangle 26"/>
          <p:cNvSpPr>
            <a:spLocks noChangeArrowheads="1"/>
          </p:cNvSpPr>
          <p:nvPr/>
        </p:nvSpPr>
        <p:spPr bwMode="auto">
          <a:xfrm>
            <a:off x="6096000" y="5486400"/>
            <a:ext cx="2947988" cy="45720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Leakage on Service Lines</a:t>
            </a:r>
          </a:p>
          <a:p>
            <a:pPr algn="ctr">
              <a:spcBef>
                <a:spcPct val="0"/>
              </a:spcBef>
              <a:buFontTx/>
              <a:buNone/>
            </a:pPr>
            <a:r>
              <a:rPr lang="en-US" altLang="en-US" sz="1300" b="1">
                <a:solidFill>
                  <a:srgbClr val="FFFF99"/>
                </a:solidFill>
              </a:rPr>
              <a:t>(before the meter)</a:t>
            </a:r>
          </a:p>
        </p:txBody>
      </p:sp>
      <p:sp>
        <p:nvSpPr>
          <p:cNvPr id="25624" name="Rectangle 27"/>
          <p:cNvSpPr>
            <a:spLocks noChangeArrowheads="1"/>
          </p:cNvSpPr>
          <p:nvPr/>
        </p:nvSpPr>
        <p:spPr bwMode="auto">
          <a:xfrm>
            <a:off x="6096000" y="5105400"/>
            <a:ext cx="2947988" cy="33655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Leakage on Mains</a:t>
            </a:r>
          </a:p>
        </p:txBody>
      </p:sp>
      <p:sp>
        <p:nvSpPr>
          <p:cNvPr id="25625" name="Rectangle 28"/>
          <p:cNvSpPr>
            <a:spLocks noChangeArrowheads="1"/>
          </p:cNvSpPr>
          <p:nvPr/>
        </p:nvSpPr>
        <p:spPr bwMode="auto">
          <a:xfrm>
            <a:off x="6096000" y="4724400"/>
            <a:ext cx="2947988" cy="288925"/>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b="1">
                <a:solidFill>
                  <a:srgbClr val="FFFF99"/>
                </a:solidFill>
              </a:rPr>
              <a:t>Customer Metering &amp; Data Inaccuracies</a:t>
            </a:r>
          </a:p>
        </p:txBody>
      </p:sp>
      <p:sp>
        <p:nvSpPr>
          <p:cNvPr id="25626" name="Rectangle 29"/>
          <p:cNvSpPr>
            <a:spLocks noChangeArrowheads="1"/>
          </p:cNvSpPr>
          <p:nvPr/>
        </p:nvSpPr>
        <p:spPr bwMode="auto">
          <a:xfrm>
            <a:off x="6096000" y="4343400"/>
            <a:ext cx="2947988" cy="327025"/>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Unauthorized Consumption</a:t>
            </a:r>
          </a:p>
        </p:txBody>
      </p:sp>
      <p:sp>
        <p:nvSpPr>
          <p:cNvPr id="25627" name="Rectangle 30"/>
          <p:cNvSpPr>
            <a:spLocks noChangeArrowheads="1"/>
          </p:cNvSpPr>
          <p:nvPr/>
        </p:nvSpPr>
        <p:spPr bwMode="auto">
          <a:xfrm>
            <a:off x="6096000" y="3962400"/>
            <a:ext cx="2947988" cy="33655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Unbilled Unmetered Consumption</a:t>
            </a:r>
          </a:p>
        </p:txBody>
      </p:sp>
      <p:sp>
        <p:nvSpPr>
          <p:cNvPr id="25628" name="Rectangle 31"/>
          <p:cNvSpPr>
            <a:spLocks noChangeArrowheads="1"/>
          </p:cNvSpPr>
          <p:nvPr/>
        </p:nvSpPr>
        <p:spPr bwMode="auto">
          <a:xfrm>
            <a:off x="6096000" y="3505200"/>
            <a:ext cx="2947988" cy="393700"/>
          </a:xfrm>
          <a:prstGeom prst="rect">
            <a:avLst/>
          </a:prstGeom>
          <a:solidFill>
            <a:srgbClr val="FF6600"/>
          </a:solidFill>
          <a:ln w="9525">
            <a:miter lim="800000"/>
            <a:headEnd/>
            <a:tailEnd/>
          </a:ln>
          <a:effectLst/>
          <a:scene3d>
            <a:camera prst="legacyObliqueTopRight"/>
            <a:lightRig rig="legacyFlat3" dir="b"/>
          </a:scene3d>
          <a:sp3d extrusionH="2270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300" b="1">
                <a:solidFill>
                  <a:srgbClr val="FFFF99"/>
                </a:solidFill>
              </a:rPr>
              <a:t>Unbilled Metered Consumption</a:t>
            </a:r>
          </a:p>
        </p:txBody>
      </p:sp>
      <p:sp>
        <p:nvSpPr>
          <p:cNvPr id="25629" name="Line 32"/>
          <p:cNvSpPr>
            <a:spLocks noChangeShapeType="1"/>
          </p:cNvSpPr>
          <p:nvPr/>
        </p:nvSpPr>
        <p:spPr bwMode="auto">
          <a:xfrm>
            <a:off x="457200" y="1295400"/>
            <a:ext cx="76200" cy="304800"/>
          </a:xfrm>
          <a:prstGeom prst="line">
            <a:avLst/>
          </a:prstGeom>
          <a:noFill/>
          <a:ln w="571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0" name="Text Box 33"/>
          <p:cNvSpPr txBox="1">
            <a:spLocks noChangeArrowheads="1"/>
          </p:cNvSpPr>
          <p:nvPr/>
        </p:nvSpPr>
        <p:spPr bwMode="auto">
          <a:xfrm>
            <a:off x="0" y="990600"/>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Start here</a:t>
            </a:r>
          </a:p>
        </p:txBody>
      </p:sp>
      <p:sp>
        <p:nvSpPr>
          <p:cNvPr id="25631" name="Text Box 34"/>
          <p:cNvSpPr txBox="1">
            <a:spLocks noChangeArrowheads="1"/>
          </p:cNvSpPr>
          <p:nvPr/>
        </p:nvSpPr>
        <p:spPr bwMode="auto">
          <a:xfrm>
            <a:off x="1371600" y="1243013"/>
            <a:ext cx="1878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Move this direction</a:t>
            </a:r>
          </a:p>
        </p:txBody>
      </p:sp>
      <p:sp>
        <p:nvSpPr>
          <p:cNvPr id="25632" name="Line 35"/>
          <p:cNvSpPr>
            <a:spLocks noChangeShapeType="1"/>
          </p:cNvSpPr>
          <p:nvPr/>
        </p:nvSpPr>
        <p:spPr bwMode="auto">
          <a:xfrm>
            <a:off x="3200400" y="1447800"/>
            <a:ext cx="609600" cy="0"/>
          </a:xfrm>
          <a:prstGeom prst="line">
            <a:avLst/>
          </a:prstGeom>
          <a:noFill/>
          <a:ln w="571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0564648"/>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658813"/>
          </a:xfrm>
        </p:spPr>
        <p:txBody>
          <a:bodyPr/>
          <a:lstStyle/>
          <a:p>
            <a:pPr>
              <a:defRPr/>
            </a:pPr>
            <a:r>
              <a:rPr lang="en-US" sz="3600" dirty="0">
                <a:latin typeface="+mn-lt"/>
                <a:cs typeface="Times New Roman" panose="02020603050405020304" pitchFamily="18" charset="0"/>
              </a:rPr>
              <a:t>“4 Pillars” of Apparent Loss Management</a:t>
            </a:r>
          </a:p>
        </p:txBody>
      </p:sp>
      <p:graphicFrame>
        <p:nvGraphicFramePr>
          <p:cNvPr id="86019" name="Object 1"/>
          <p:cNvGraphicFramePr>
            <a:graphicFrameLocks noChangeAspect="1"/>
          </p:cNvGraphicFramePr>
          <p:nvPr/>
        </p:nvGraphicFramePr>
        <p:xfrm>
          <a:off x="0" y="1295400"/>
          <a:ext cx="6553200" cy="4800600"/>
        </p:xfrm>
        <a:graphic>
          <a:graphicData uri="http://schemas.openxmlformats.org/presentationml/2006/ole">
            <mc:AlternateContent xmlns:mc="http://schemas.openxmlformats.org/markup-compatibility/2006">
              <mc:Choice xmlns:v="urn:schemas-microsoft-com:vml" Requires="v">
                <p:oleObj spid="_x0000_s12340" name="Presentation" r:id="rId4" imgW="4571831" imgH="3428876" progId="PowerPoint.Show.8">
                  <p:embed/>
                </p:oleObj>
              </mc:Choice>
              <mc:Fallback>
                <p:oleObj name="Presentation" r:id="rId4" imgW="4571831" imgH="3428876"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6553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5943600" y="2209800"/>
            <a:ext cx="3200400" cy="2554545"/>
          </a:xfrm>
          <a:prstGeom prst="rect">
            <a:avLst/>
          </a:prstGeom>
        </p:spPr>
        <p:txBody>
          <a:bodyPr>
            <a:spAutoFit/>
          </a:bodyPr>
          <a:lstStyle/>
          <a:p>
            <a:pPr eaLnBrk="1" hangingPunct="1">
              <a:buFont typeface="Wingdings" pitchFamily="2" charset="2"/>
              <a:buChar char="ü"/>
              <a:defRPr/>
            </a:pPr>
            <a:r>
              <a:rPr lang="en-US" sz="2000" dirty="0">
                <a:latin typeface="+mn-lt"/>
                <a:cs typeface="Tahoma" pitchFamily="34" charset="0"/>
              </a:rPr>
              <a:t>  Billing</a:t>
            </a:r>
          </a:p>
          <a:p>
            <a:pPr eaLnBrk="1" hangingPunct="1">
              <a:buFont typeface="Wingdings" pitchFamily="2" charset="2"/>
              <a:buChar char="ü"/>
              <a:defRPr/>
            </a:pPr>
            <a:r>
              <a:rPr lang="en-US" sz="2000" dirty="0">
                <a:latin typeface="+mn-lt"/>
                <a:cs typeface="Tahoma" pitchFamily="34" charset="0"/>
              </a:rPr>
              <a:t>  Meter Reading</a:t>
            </a:r>
          </a:p>
          <a:p>
            <a:pPr eaLnBrk="1" hangingPunct="1">
              <a:buFont typeface="Wingdings" pitchFamily="2" charset="2"/>
              <a:buChar char="ü"/>
              <a:defRPr/>
            </a:pPr>
            <a:r>
              <a:rPr lang="en-US" sz="2000" dirty="0">
                <a:latin typeface="+mn-lt"/>
                <a:cs typeface="Tahoma" pitchFamily="34" charset="0"/>
              </a:rPr>
              <a:t>  Customer Services</a:t>
            </a:r>
          </a:p>
          <a:p>
            <a:pPr eaLnBrk="1" hangingPunct="1">
              <a:buFont typeface="Wingdings" pitchFamily="2" charset="2"/>
              <a:buChar char="ü"/>
              <a:defRPr/>
            </a:pPr>
            <a:r>
              <a:rPr lang="en-US" sz="2000" dirty="0">
                <a:latin typeface="+mn-lt"/>
                <a:cs typeface="Tahoma" pitchFamily="34" charset="0"/>
              </a:rPr>
              <a:t>  Revenue Water</a:t>
            </a:r>
          </a:p>
          <a:p>
            <a:pPr eaLnBrk="1" hangingPunct="1">
              <a:buFont typeface="Wingdings" pitchFamily="2" charset="2"/>
              <a:buChar char="ü"/>
              <a:defRPr/>
            </a:pPr>
            <a:r>
              <a:rPr lang="en-US" sz="2000" dirty="0">
                <a:latin typeface="+mn-lt"/>
                <a:cs typeface="Tahoma" pitchFamily="34" charset="0"/>
              </a:rPr>
              <a:t>  Field Services</a:t>
            </a:r>
          </a:p>
          <a:p>
            <a:pPr eaLnBrk="1" hangingPunct="1">
              <a:buFont typeface="Wingdings" pitchFamily="2" charset="2"/>
              <a:buChar char="ü"/>
              <a:defRPr/>
            </a:pPr>
            <a:r>
              <a:rPr lang="en-US" sz="2000" dirty="0">
                <a:latin typeface="+mn-lt"/>
                <a:cs typeface="Tahoma" pitchFamily="34" charset="0"/>
              </a:rPr>
              <a:t>  System Development</a:t>
            </a:r>
          </a:p>
          <a:p>
            <a:pPr eaLnBrk="1" hangingPunct="1">
              <a:buFont typeface="Wingdings" pitchFamily="2" charset="2"/>
              <a:buChar char="ü"/>
              <a:defRPr/>
            </a:pPr>
            <a:r>
              <a:rPr lang="en-US" sz="2000" dirty="0">
                <a:latin typeface="+mn-lt"/>
                <a:cs typeface="Tahoma" pitchFamily="34" charset="0"/>
              </a:rPr>
              <a:t>  IT</a:t>
            </a:r>
          </a:p>
          <a:p>
            <a:pPr eaLnBrk="1" hangingPunct="1">
              <a:defRPr/>
            </a:pPr>
            <a:endParaRPr lang="en-US" sz="2000" dirty="0">
              <a:latin typeface="+mn-lt"/>
              <a:cs typeface="Tahoma" pitchFamily="34" charset="0"/>
            </a:endParaRPr>
          </a:p>
        </p:txBody>
      </p:sp>
      <p:sp>
        <p:nvSpPr>
          <p:cNvPr id="86021" name="Rectangle 5"/>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18000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800">
              <a:cs typeface="Arial" panose="020B0604020202020204" pitchFamily="34" charset="0"/>
            </a:endParaRPr>
          </a:p>
        </p:txBody>
      </p:sp>
      <p:sp>
        <p:nvSpPr>
          <p:cNvPr id="86022" name="TextBox 6"/>
          <p:cNvSpPr txBox="1">
            <a:spLocks noChangeArrowheads="1"/>
          </p:cNvSpPr>
          <p:nvPr/>
        </p:nvSpPr>
        <p:spPr bwMode="auto">
          <a:xfrm>
            <a:off x="5029200" y="15240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tx2"/>
                </a:solidFill>
              </a:rPr>
              <a:t>NRW Management Team:</a:t>
            </a:r>
          </a:p>
        </p:txBody>
      </p:sp>
      <p:pic>
        <p:nvPicPr>
          <p:cNvPr id="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5564774"/>
            <a:ext cx="1176185" cy="84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6629400" y="5168504"/>
            <a:ext cx="1905000" cy="4594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solidFill>
                  <a:srgbClr val="0033CC"/>
                </a:solidFill>
              </a:rPr>
              <a:t>Meter = Cash register</a:t>
            </a:r>
          </a:p>
        </p:txBody>
      </p:sp>
      <p:pic>
        <p:nvPicPr>
          <p:cNvPr id="9" name="Picture 8"/>
          <p:cNvPicPr>
            <a:picLocks noChangeAspect="1"/>
          </p:cNvPicPr>
          <p:nvPr/>
        </p:nvPicPr>
        <p:blipFill>
          <a:blip r:embed="rId7"/>
          <a:stretch>
            <a:fillRect/>
          </a:stretch>
        </p:blipFill>
        <p:spPr>
          <a:xfrm>
            <a:off x="7696200" y="5564774"/>
            <a:ext cx="1285135" cy="851844"/>
          </a:xfrm>
          <a:prstGeom prst="rect">
            <a:avLst/>
          </a:prstGeom>
        </p:spPr>
      </p:pic>
      <p:sp>
        <p:nvSpPr>
          <p:cNvPr id="11" name="Title 1"/>
          <p:cNvSpPr txBox="1">
            <a:spLocks/>
          </p:cNvSpPr>
          <p:nvPr/>
        </p:nvSpPr>
        <p:spPr>
          <a:xfrm>
            <a:off x="7239001" y="5772092"/>
            <a:ext cx="457199" cy="2667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33CC"/>
                </a:solidFill>
              </a:rPr>
              <a:t>=</a:t>
            </a:r>
          </a:p>
        </p:txBody>
      </p:sp>
    </p:spTree>
    <p:extLst>
      <p:ext uri="{BB962C8B-B14F-4D97-AF65-F5344CB8AC3E}">
        <p14:creationId xmlns:p14="http://schemas.microsoft.com/office/powerpoint/2010/main" val="17986042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fade">
                                      <p:cBhvr>
                                        <p:cTn id="7" dur="500"/>
                                        <p:tgtEl>
                                          <p:spTgt spid="860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60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0207"/>
            <a:ext cx="8915400" cy="658812"/>
          </a:xfrm>
        </p:spPr>
        <p:txBody>
          <a:bodyPr>
            <a:normAutofit/>
          </a:bodyPr>
          <a:lstStyle/>
          <a:p>
            <a:pPr algn="ctr">
              <a:defRPr/>
            </a:pPr>
            <a:r>
              <a:rPr lang="en-US" sz="3600" dirty="0">
                <a:latin typeface="+mn-lt"/>
                <a:cs typeface="Times New Roman" panose="02020603050405020304" pitchFamily="18" charset="0"/>
              </a:rPr>
              <a:t>“4 Pillars” of Real Loss Management</a:t>
            </a:r>
          </a:p>
        </p:txBody>
      </p:sp>
      <p:graphicFrame>
        <p:nvGraphicFramePr>
          <p:cNvPr id="52227" name="Object 17"/>
          <p:cNvGraphicFramePr>
            <a:graphicFrameLocks noChangeAspect="1"/>
          </p:cNvGraphicFramePr>
          <p:nvPr>
            <p:extLst>
              <p:ext uri="{D42A27DB-BD31-4B8C-83A1-F6EECF244321}">
                <p14:modId xmlns:p14="http://schemas.microsoft.com/office/powerpoint/2010/main" val="531502584"/>
              </p:ext>
            </p:extLst>
          </p:nvPr>
        </p:nvGraphicFramePr>
        <p:xfrm>
          <a:off x="34146" y="990997"/>
          <a:ext cx="5721111" cy="4621274"/>
        </p:xfrm>
        <a:graphic>
          <a:graphicData uri="http://schemas.openxmlformats.org/presentationml/2006/ole">
            <mc:AlternateContent xmlns:mc="http://schemas.openxmlformats.org/markup-compatibility/2006">
              <mc:Choice xmlns:v="urn:schemas-microsoft-com:vml" Requires="v">
                <p:oleObj spid="_x0000_s13330" name="Presentation" r:id="rId4" imgW="4571831" imgH="3428876" progId="PowerPoint.Show.8">
                  <p:embed/>
                </p:oleObj>
              </mc:Choice>
              <mc:Fallback>
                <p:oleObj name="Presentation" r:id="rId4" imgW="4571831" imgH="3428876"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46" y="990997"/>
                        <a:ext cx="5721111" cy="4621274"/>
                      </a:xfrm>
                      <a:prstGeom prst="rect">
                        <a:avLst/>
                      </a:prstGeom>
                      <a:noFill/>
                      <a:ln>
                        <a:noFill/>
                      </a:ln>
                    </p:spPr>
                  </p:pic>
                </p:oleObj>
              </mc:Fallback>
            </mc:AlternateContent>
          </a:graphicData>
        </a:graphic>
      </p:graphicFrame>
      <p:sp>
        <p:nvSpPr>
          <p:cNvPr id="5" name="Rectangle 4"/>
          <p:cNvSpPr/>
          <p:nvPr/>
        </p:nvSpPr>
        <p:spPr>
          <a:xfrm>
            <a:off x="5755257" y="1464468"/>
            <a:ext cx="3352800" cy="3170237"/>
          </a:xfrm>
          <a:prstGeom prst="rect">
            <a:avLst/>
          </a:prstGeom>
        </p:spPr>
        <p:txBody>
          <a:bodyPr>
            <a:spAutoFit/>
          </a:bodyPr>
          <a:lstStyle/>
          <a:p>
            <a:pPr>
              <a:buFont typeface="Wingdings" pitchFamily="2" charset="2"/>
              <a:buChar char="ü"/>
              <a:defRPr/>
            </a:pPr>
            <a:r>
              <a:rPr lang="en-US" sz="2000" b="1" dirty="0">
                <a:latin typeface="+mn-lt"/>
                <a:cs typeface="Tahoma" pitchFamily="34" charset="0"/>
              </a:rPr>
              <a:t>  Distribution</a:t>
            </a:r>
          </a:p>
          <a:p>
            <a:pPr>
              <a:buFont typeface="Wingdings" pitchFamily="2" charset="2"/>
              <a:buChar char="ü"/>
              <a:defRPr/>
            </a:pPr>
            <a:r>
              <a:rPr lang="en-US" sz="2000" b="1" dirty="0">
                <a:latin typeface="+mn-lt"/>
                <a:cs typeface="Tahoma" pitchFamily="34" charset="0"/>
              </a:rPr>
              <a:t>  Field Services</a:t>
            </a:r>
          </a:p>
          <a:p>
            <a:pPr>
              <a:buFont typeface="Wingdings" pitchFamily="2" charset="2"/>
              <a:buChar char="ü"/>
              <a:defRPr/>
            </a:pPr>
            <a:r>
              <a:rPr lang="en-US" sz="2000" b="1" dirty="0">
                <a:latin typeface="+mn-lt"/>
                <a:cs typeface="Tahoma" pitchFamily="34" charset="0"/>
              </a:rPr>
              <a:t>  Leak Survey</a:t>
            </a:r>
          </a:p>
          <a:p>
            <a:pPr>
              <a:buFont typeface="Wingdings" pitchFamily="2" charset="2"/>
              <a:buChar char="ü"/>
              <a:defRPr/>
            </a:pPr>
            <a:r>
              <a:rPr lang="en-US" sz="2000" b="1" dirty="0">
                <a:latin typeface="+mn-lt"/>
                <a:cs typeface="Tahoma" pitchFamily="34" charset="0"/>
              </a:rPr>
              <a:t>  Leak Repair</a:t>
            </a:r>
          </a:p>
          <a:p>
            <a:pPr>
              <a:buFont typeface="Wingdings" pitchFamily="2" charset="2"/>
              <a:buChar char="ü"/>
              <a:defRPr/>
            </a:pPr>
            <a:r>
              <a:rPr lang="en-US" sz="2000" b="1" dirty="0">
                <a:latin typeface="+mn-lt"/>
                <a:cs typeface="Tahoma" pitchFamily="34" charset="0"/>
              </a:rPr>
              <a:t>  SCADA</a:t>
            </a:r>
          </a:p>
          <a:p>
            <a:pPr>
              <a:buFont typeface="Wingdings" pitchFamily="2" charset="2"/>
              <a:buChar char="ü"/>
              <a:defRPr/>
            </a:pPr>
            <a:r>
              <a:rPr lang="en-US" sz="2000" b="1" dirty="0">
                <a:latin typeface="+mn-lt"/>
                <a:cs typeface="Tahoma" pitchFamily="34" charset="0"/>
              </a:rPr>
              <a:t>  Engineering</a:t>
            </a:r>
          </a:p>
          <a:p>
            <a:pPr>
              <a:buFont typeface="Wingdings" pitchFamily="2" charset="2"/>
              <a:buChar char="ü"/>
              <a:defRPr/>
            </a:pPr>
            <a:r>
              <a:rPr lang="en-US" sz="2000" b="1" dirty="0">
                <a:latin typeface="+mn-lt"/>
                <a:cs typeface="Tahoma" pitchFamily="34" charset="0"/>
              </a:rPr>
              <a:t>  Revenue Water</a:t>
            </a:r>
            <a:r>
              <a:rPr lang="en-US" sz="2000" dirty="0">
                <a:latin typeface="+mn-lt"/>
                <a:cs typeface="Tahoma" pitchFamily="34" charset="0"/>
              </a:rPr>
              <a:t> </a:t>
            </a:r>
          </a:p>
        </p:txBody>
      </p:sp>
      <p:sp>
        <p:nvSpPr>
          <p:cNvPr id="52229" name="TextBox 6"/>
          <p:cNvSpPr txBox="1">
            <a:spLocks noChangeArrowheads="1"/>
          </p:cNvSpPr>
          <p:nvPr/>
        </p:nvSpPr>
        <p:spPr bwMode="auto">
          <a:xfrm>
            <a:off x="5029200" y="1066800"/>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b="1" dirty="0">
                <a:solidFill>
                  <a:schemeClr val="tx2"/>
                </a:solidFill>
              </a:rPr>
              <a:t>NRW Management Team:</a:t>
            </a:r>
          </a:p>
        </p:txBody>
      </p:sp>
      <p:sp>
        <p:nvSpPr>
          <p:cNvPr id="52230" name="Rectangle 5"/>
          <p:cNvSpPr>
            <a:spLocks noChangeArrowheads="1"/>
          </p:cNvSpPr>
          <p:nvPr/>
        </p:nvSpPr>
        <p:spPr bwMode="auto">
          <a:xfrm>
            <a:off x="57150" y="6338888"/>
            <a:ext cx="9144000" cy="609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18000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800">
              <a:latin typeface="Arial" panose="020B0604020202020204" pitchFamily="34" charset="0"/>
              <a:cs typeface="Arial" panose="020B0604020202020204" pitchFamily="34" charset="0"/>
            </a:endParaRPr>
          </a:p>
        </p:txBody>
      </p:sp>
      <p:pic>
        <p:nvPicPr>
          <p:cNvPr id="7" name="Picture 10" descr="DSC000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5257" y="4121863"/>
            <a:ext cx="2761341" cy="207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49837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00"/>
            <a:ext cx="8229600" cy="533400"/>
          </a:xfrm>
        </p:spPr>
        <p:txBody>
          <a:bodyPr>
            <a:normAutofit/>
          </a:bodyPr>
          <a:lstStyle/>
          <a:p>
            <a:r>
              <a:rPr lang="en-US" sz="2800" dirty="0"/>
              <a:t>After the audit… Overview of Strategy Development</a:t>
            </a:r>
          </a:p>
        </p:txBody>
      </p:sp>
      <p:pic>
        <p:nvPicPr>
          <p:cNvPr id="6" name="Picture 5"/>
          <p:cNvPicPr>
            <a:picLocks noChangeAspect="1"/>
          </p:cNvPicPr>
          <p:nvPr/>
        </p:nvPicPr>
        <p:blipFill rotWithShape="1">
          <a:blip r:embed="rId3"/>
          <a:srcRect l="18690" r="11314"/>
          <a:stretch/>
        </p:blipFill>
        <p:spPr>
          <a:xfrm>
            <a:off x="1184694" y="744555"/>
            <a:ext cx="6139171" cy="2897595"/>
          </a:xfrm>
          <a:prstGeom prst="rect">
            <a:avLst/>
          </a:prstGeom>
        </p:spPr>
      </p:pic>
      <p:pic>
        <p:nvPicPr>
          <p:cNvPr id="4" name="Picture 3" descr="sustain"/>
          <p:cNvPicPr>
            <a:picLocks noChangeAspect="1" noChangeArrowheads="1"/>
          </p:cNvPicPr>
          <p:nvPr/>
        </p:nvPicPr>
        <p:blipFill>
          <a:blip r:embed="rId4" cstate="print"/>
          <a:srcRect/>
          <a:stretch>
            <a:fillRect/>
          </a:stretch>
        </p:blipFill>
        <p:spPr bwMode="auto">
          <a:xfrm>
            <a:off x="1600200" y="3581400"/>
            <a:ext cx="3390900" cy="3095154"/>
          </a:xfrm>
          <a:prstGeom prst="rect">
            <a:avLst/>
          </a:prstGeom>
          <a:noFill/>
        </p:spPr>
      </p:pic>
      <p:sp>
        <p:nvSpPr>
          <p:cNvPr id="5" name="Text Box 4"/>
          <p:cNvSpPr txBox="1">
            <a:spLocks noChangeArrowheads="1"/>
          </p:cNvSpPr>
          <p:nvPr/>
        </p:nvSpPr>
        <p:spPr bwMode="auto">
          <a:xfrm>
            <a:off x="2057400" y="6426260"/>
            <a:ext cx="2255874" cy="400110"/>
          </a:xfrm>
          <a:prstGeom prst="rect">
            <a:avLst/>
          </a:prstGeom>
          <a:noFill/>
          <a:ln w="9525">
            <a:noFill/>
            <a:miter lim="800000"/>
            <a:headEnd/>
            <a:tailEnd/>
          </a:ln>
          <a:effectLst/>
        </p:spPr>
        <p:txBody>
          <a:bodyPr wrap="none">
            <a:spAutoFit/>
          </a:bodyPr>
          <a:lstStyle/>
          <a:p>
            <a:pPr algn="l"/>
            <a:r>
              <a:rPr lang="en-US" sz="2000" dirty="0">
                <a:latin typeface="Arial" charset="0"/>
              </a:rPr>
              <a:t>Triple Bottom Line</a:t>
            </a:r>
          </a:p>
        </p:txBody>
      </p:sp>
      <p:sp>
        <p:nvSpPr>
          <p:cNvPr id="7" name="TextBox 6"/>
          <p:cNvSpPr txBox="1"/>
          <p:nvPr/>
        </p:nvSpPr>
        <p:spPr>
          <a:xfrm>
            <a:off x="6172200" y="4191000"/>
            <a:ext cx="2819400" cy="461665"/>
          </a:xfrm>
          <a:prstGeom prst="rect">
            <a:avLst/>
          </a:prstGeom>
          <a:noFill/>
        </p:spPr>
        <p:txBody>
          <a:bodyPr wrap="square" rtlCol="0">
            <a:spAutoFit/>
          </a:bodyPr>
          <a:lstStyle/>
          <a:p>
            <a:pPr algn="ctr"/>
            <a:r>
              <a:rPr lang="en-US" sz="2400" b="1" dirty="0">
                <a:solidFill>
                  <a:srgbClr val="FF0000"/>
                </a:solidFill>
                <a:cs typeface="Times New Roman" pitchFamily="18" charset="0"/>
              </a:rPr>
              <a:t>NRW Management</a:t>
            </a:r>
          </a:p>
        </p:txBody>
      </p:sp>
      <p:sp>
        <p:nvSpPr>
          <p:cNvPr id="8" name="Lightning Bolt 7"/>
          <p:cNvSpPr/>
          <p:nvPr/>
        </p:nvSpPr>
        <p:spPr>
          <a:xfrm rot="4933790">
            <a:off x="4625195" y="3219318"/>
            <a:ext cx="396262" cy="3039143"/>
          </a:xfrm>
          <a:prstGeom prst="lightningBolt">
            <a:avLst/>
          </a:prstGeom>
          <a:solidFill>
            <a:srgbClr val="FF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324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533400" y="152400"/>
            <a:ext cx="8229600" cy="1219200"/>
          </a:xfrm>
        </p:spPr>
        <p:txBody>
          <a:bodyPr>
            <a:normAutofit/>
          </a:bodyPr>
          <a:lstStyle/>
          <a:p>
            <a:r>
              <a:rPr lang="en-US" altLang="en-US" sz="2800" dirty="0">
                <a:solidFill>
                  <a:srgbClr val="0000FF"/>
                </a:solidFill>
                <a:latin typeface="Arial Rounded MT Bold" panose="020F0704030504030204" pitchFamily="34" charset="0"/>
              </a:rPr>
              <a:t>Leak Detection and Repair</a:t>
            </a:r>
            <a:br>
              <a:rPr lang="en-US" altLang="en-US" sz="2400" dirty="0">
                <a:solidFill>
                  <a:srgbClr val="0000FF"/>
                </a:solidFill>
                <a:latin typeface="Arial Rounded MT Bold" panose="020F0704030504030204" pitchFamily="34" charset="0"/>
              </a:rPr>
            </a:br>
            <a:r>
              <a:rPr lang="en-US" altLang="en-US" sz="2400" dirty="0">
                <a:solidFill>
                  <a:srgbClr val="0000FF"/>
                </a:solidFill>
                <a:latin typeface="Arial Rounded MT Bold" panose="020F0704030504030204" pitchFamily="34" charset="0"/>
              </a:rPr>
              <a:t>We will Utilize Appropriate Acoustic Leak Detection</a:t>
            </a:r>
          </a:p>
        </p:txBody>
      </p:sp>
      <p:sp>
        <p:nvSpPr>
          <p:cNvPr id="342019" name="Rectangle 3"/>
          <p:cNvSpPr>
            <a:spLocks noGrp="1" noChangeArrowheads="1"/>
          </p:cNvSpPr>
          <p:nvPr>
            <p:ph type="body" idx="1"/>
          </p:nvPr>
        </p:nvSpPr>
        <p:spPr>
          <a:xfrm>
            <a:off x="533400" y="1371600"/>
            <a:ext cx="5257800" cy="5943600"/>
          </a:xfrm>
        </p:spPr>
        <p:txBody>
          <a:bodyPr>
            <a:normAutofit/>
          </a:bodyPr>
          <a:lstStyle/>
          <a:p>
            <a:pPr marL="0" indent="0">
              <a:buNone/>
            </a:pPr>
            <a:r>
              <a:rPr lang="en-US" altLang="en-US" sz="2800" dirty="0"/>
              <a:t>Leak Surveys – All Identified SDACs</a:t>
            </a:r>
          </a:p>
          <a:p>
            <a:r>
              <a:rPr lang="en-US" altLang="en-US" sz="2800" dirty="0"/>
              <a:t>Fluid escaping a pipe under pressure produces “Leak Noise” </a:t>
            </a:r>
          </a:p>
          <a:p>
            <a:r>
              <a:rPr lang="en-US" altLang="en-US" sz="2800" dirty="0"/>
              <a:t>Leaks are detectable based on:</a:t>
            </a:r>
          </a:p>
          <a:p>
            <a:pPr lvl="1"/>
            <a:r>
              <a:rPr lang="en-US" altLang="en-US" sz="2000" dirty="0"/>
              <a:t>Size of leak</a:t>
            </a:r>
          </a:p>
          <a:p>
            <a:pPr lvl="1"/>
            <a:r>
              <a:rPr lang="en-US" altLang="en-US" sz="2000" dirty="0"/>
              <a:t>Pressure of pipe</a:t>
            </a:r>
          </a:p>
          <a:p>
            <a:pPr lvl="1"/>
            <a:r>
              <a:rPr lang="en-US" altLang="en-US" sz="2000" dirty="0"/>
              <a:t>Pipe size</a:t>
            </a:r>
          </a:p>
          <a:p>
            <a:pPr lvl="1"/>
            <a:r>
              <a:rPr lang="en-US" altLang="en-US" sz="2000" dirty="0"/>
              <a:t> Pipe material </a:t>
            </a:r>
          </a:p>
          <a:p>
            <a:pPr lvl="1"/>
            <a:r>
              <a:rPr lang="en-US" altLang="en-US" sz="2000" dirty="0"/>
              <a:t>Length of pipe between listening points</a:t>
            </a:r>
          </a:p>
          <a:p>
            <a:pPr lvl="1"/>
            <a:r>
              <a:rPr lang="en-US" altLang="en-US" sz="2000" dirty="0"/>
              <a:t>Good physical contact with pipe or valve</a:t>
            </a:r>
          </a:p>
        </p:txBody>
      </p:sp>
      <p:pic>
        <p:nvPicPr>
          <p:cNvPr id="342020" name="Picture 4" descr="scan0002"/>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5638800" y="2819400"/>
            <a:ext cx="3287713" cy="2185169"/>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905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42020"/>
                                        </p:tgtEl>
                                        <p:attrNameLst>
                                          <p:attrName>style.visibility</p:attrName>
                                        </p:attrNameLst>
                                      </p:cBhvr>
                                      <p:to>
                                        <p:strVal val="visible"/>
                                      </p:to>
                                    </p:set>
                                    <p:animEffect transition="in" filter="wipe(left)">
                                      <p:cBhvr>
                                        <p:cTn id="7" dur="500"/>
                                        <p:tgtEl>
                                          <p:spTgt spid="34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a:t>Our Tools of the Trade</a:t>
            </a:r>
          </a:p>
        </p:txBody>
      </p:sp>
      <p:sp>
        <p:nvSpPr>
          <p:cNvPr id="23563" name="Text Box 15"/>
          <p:cNvSpPr txBox="1">
            <a:spLocks noChangeArrowheads="1"/>
          </p:cNvSpPr>
          <p:nvPr/>
        </p:nvSpPr>
        <p:spPr bwMode="auto">
          <a:xfrm>
            <a:off x="4590691" y="5452281"/>
            <a:ext cx="1295400" cy="554038"/>
          </a:xfrm>
          <a:prstGeom prst="rect">
            <a:avLst/>
          </a:prstGeom>
          <a:solidFill>
            <a:schemeClr val="bg1"/>
          </a:solidFill>
          <a:ln w="9525">
            <a:noFill/>
            <a:miter lim="800000"/>
            <a:headEnd/>
            <a:tailEnd/>
          </a:ln>
        </p:spPr>
        <p:txBody>
          <a:bodyPr>
            <a:spAutoFit/>
          </a:bodyPr>
          <a:lstStyle/>
          <a:p>
            <a:pPr eaLnBrk="0" hangingPunct="0">
              <a:spcBef>
                <a:spcPct val="50000"/>
              </a:spcBef>
            </a:pPr>
            <a:r>
              <a:rPr lang="en-US" sz="1500" b="1" dirty="0">
                <a:ea typeface="ＭＳ Ｐゴシック" pitchFamily="1" charset="-128"/>
              </a:rPr>
              <a:t>Leak noise correlator</a:t>
            </a:r>
          </a:p>
        </p:txBody>
      </p:sp>
      <p:sp>
        <p:nvSpPr>
          <p:cNvPr id="23564" name="AutoShape 17"/>
          <p:cNvSpPr>
            <a:spLocks noChangeArrowheads="1"/>
          </p:cNvSpPr>
          <p:nvPr/>
        </p:nvSpPr>
        <p:spPr bwMode="auto">
          <a:xfrm rot="18741074">
            <a:off x="4907410" y="5078026"/>
            <a:ext cx="661962" cy="128665"/>
          </a:xfrm>
          <a:prstGeom prst="rightArrow">
            <a:avLst>
              <a:gd name="adj1" fmla="val 50000"/>
              <a:gd name="adj2" fmla="val 87500"/>
            </a:avLst>
          </a:prstGeom>
          <a:solidFill>
            <a:srgbClr val="FF6600"/>
          </a:solidFill>
          <a:ln w="9525">
            <a:noFill/>
            <a:miter lim="800000"/>
            <a:headEnd/>
            <a:tailEnd/>
          </a:ln>
        </p:spPr>
        <p:txBody>
          <a:bodyPr wrap="none" anchor="ctr"/>
          <a:lstStyle/>
          <a:p>
            <a:endParaRPr lang="en-US"/>
          </a:p>
        </p:txBody>
      </p:sp>
      <p:sp>
        <p:nvSpPr>
          <p:cNvPr id="30" name="AutoShape 17"/>
          <p:cNvSpPr>
            <a:spLocks noChangeArrowheads="1"/>
          </p:cNvSpPr>
          <p:nvPr/>
        </p:nvSpPr>
        <p:spPr bwMode="auto">
          <a:xfrm rot="13163379">
            <a:off x="2078290" y="4315232"/>
            <a:ext cx="714801" cy="320925"/>
          </a:xfrm>
          <a:prstGeom prst="rightArrow">
            <a:avLst>
              <a:gd name="adj1" fmla="val 50000"/>
              <a:gd name="adj2" fmla="val 87500"/>
            </a:avLst>
          </a:prstGeom>
          <a:solidFill>
            <a:schemeClr val="accent4"/>
          </a:solidFill>
          <a:ln w="9525">
            <a:noFill/>
            <a:miter lim="800000"/>
            <a:headEnd/>
            <a:tailEnd/>
          </a:ln>
        </p:spPr>
        <p:txBody>
          <a:bodyPr wrap="none" anchor="ctr"/>
          <a:lstStyle/>
          <a:p>
            <a:endParaRPr lang="en-US" dirty="0"/>
          </a:p>
        </p:txBody>
      </p:sp>
      <p:sp>
        <p:nvSpPr>
          <p:cNvPr id="31" name="Text Box 10"/>
          <p:cNvSpPr txBox="1">
            <a:spLocks noChangeArrowheads="1"/>
          </p:cNvSpPr>
          <p:nvPr/>
        </p:nvSpPr>
        <p:spPr bwMode="auto">
          <a:xfrm>
            <a:off x="2356746" y="4980775"/>
            <a:ext cx="1638300" cy="323165"/>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1500" b="1" dirty="0">
                <a:ea typeface="ＭＳ Ｐゴシック" pitchFamily="1" charset="-128"/>
              </a:rPr>
              <a:t>Listening Devices </a:t>
            </a:r>
          </a:p>
        </p:txBody>
      </p:sp>
      <p:pic>
        <p:nvPicPr>
          <p:cNvPr id="20"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39630" y="1333185"/>
            <a:ext cx="2236266" cy="158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7016" t="4921" r="8831" b="2104"/>
          <a:stretch/>
        </p:blipFill>
        <p:spPr bwMode="auto">
          <a:xfrm>
            <a:off x="3402460" y="1310650"/>
            <a:ext cx="1839864" cy="188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78756" y="3129061"/>
            <a:ext cx="1783283" cy="147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5594235" y="2114973"/>
            <a:ext cx="3484345" cy="3596776"/>
            <a:chOff x="4572000" y="1268760"/>
            <a:chExt cx="4320479" cy="4281944"/>
          </a:xfrm>
        </p:grpSpPr>
        <p:pic>
          <p:nvPicPr>
            <p:cNvPr id="27" name="Picture 26" descr="C:\Users\mloveday\Documents\Echologics\STW New Correlator\General\A4-STadvert-STSeal.jpg"/>
            <p:cNvPicPr/>
            <p:nvPr/>
          </p:nvPicPr>
          <p:blipFill rotWithShape="1">
            <a:blip r:embed="rId6" cstate="email">
              <a:extLst>
                <a:ext uri="{28A0092B-C50C-407E-A947-70E740481C1C}">
                  <a14:useLocalDpi xmlns:a14="http://schemas.microsoft.com/office/drawing/2010/main"/>
                </a:ext>
              </a:extLst>
            </a:blip>
            <a:srcRect/>
            <a:stretch/>
          </p:blipFill>
          <p:spPr bwMode="auto">
            <a:xfrm>
              <a:off x="4572000" y="2924944"/>
              <a:ext cx="4320479" cy="2625760"/>
            </a:xfrm>
            <a:prstGeom prst="rect">
              <a:avLst/>
            </a:prstGeom>
            <a:noFill/>
            <a:ln>
              <a:noFill/>
            </a:ln>
            <a:extLst>
              <a:ext uri="{53640926-AAD7-44D8-BBD7-CCE9431645EC}">
                <a14:shadowObscured xmlns:a14="http://schemas.microsoft.com/office/drawing/2010/main"/>
              </a:ext>
            </a:extLst>
          </p:spPr>
        </p:pic>
        <p:pic>
          <p:nvPicPr>
            <p:cNvPr id="3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49391" y="1268760"/>
              <a:ext cx="2255569" cy="2025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17"/>
          <p:cNvSpPr>
            <a:spLocks noChangeArrowheads="1"/>
          </p:cNvSpPr>
          <p:nvPr/>
        </p:nvSpPr>
        <p:spPr bwMode="auto">
          <a:xfrm rot="17642469">
            <a:off x="3250251" y="4207196"/>
            <a:ext cx="714801" cy="320925"/>
          </a:xfrm>
          <a:prstGeom prst="rightArrow">
            <a:avLst>
              <a:gd name="adj1" fmla="val 50000"/>
              <a:gd name="adj2" fmla="val 87500"/>
            </a:avLst>
          </a:prstGeom>
          <a:solidFill>
            <a:schemeClr val="accent4"/>
          </a:solidFill>
          <a:ln w="9525">
            <a:noFill/>
            <a:miter lim="800000"/>
            <a:headEnd/>
            <a:tailEnd/>
          </a:ln>
        </p:spPr>
        <p:txBody>
          <a:bodyPr wrap="none" anchor="ctr"/>
          <a:lstStyle/>
          <a:p>
            <a:endParaRPr lang="en-US" dirty="0"/>
          </a:p>
        </p:txBody>
      </p:sp>
    </p:spTree>
    <p:extLst>
      <p:ext uri="{BB962C8B-B14F-4D97-AF65-F5344CB8AC3E}">
        <p14:creationId xmlns:p14="http://schemas.microsoft.com/office/powerpoint/2010/main" val="422727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381000"/>
            <a:ext cx="9144000" cy="325438"/>
          </a:xfrm>
        </p:spPr>
        <p:txBody>
          <a:bodyPr>
            <a:normAutofit fontScale="90000"/>
          </a:bodyPr>
          <a:lstStyle/>
          <a:p>
            <a:pPr eaLnBrk="1" hangingPunct="1"/>
            <a:r>
              <a:rPr lang="en-US" altLang="en-US" sz="3600" b="1" dirty="0">
                <a:solidFill>
                  <a:srgbClr val="0033CC"/>
                </a:solidFill>
                <a:effectLst>
                  <a:outerShdw blurRad="38100" dist="38100" dir="2700000" algn="tl">
                    <a:srgbClr val="C0C0C0"/>
                  </a:outerShdw>
                </a:effectLst>
                <a:latin typeface="Arial" panose="020B0604020202020204" pitchFamily="34" charset="0"/>
              </a:rPr>
              <a:t>Why Select M.E Simpson Co. Inc</a:t>
            </a:r>
            <a:br>
              <a:rPr lang="en-US" altLang="en-US" sz="2400" b="1" dirty="0">
                <a:solidFill>
                  <a:srgbClr val="0033CC"/>
                </a:solidFill>
                <a:effectLst>
                  <a:outerShdw blurRad="38100" dist="38100" dir="2700000" algn="tl">
                    <a:srgbClr val="C0C0C0"/>
                  </a:outerShdw>
                </a:effectLst>
                <a:latin typeface="Arial" panose="020B0604020202020204" pitchFamily="34" charset="0"/>
              </a:rPr>
            </a:br>
            <a:endParaRPr lang="en-US" altLang="en-US" sz="2400" b="1" dirty="0">
              <a:solidFill>
                <a:srgbClr val="0033CC"/>
              </a:solidFill>
              <a:effectLst>
                <a:outerShdw blurRad="38100" dist="38100" dir="2700000" algn="tl">
                  <a:srgbClr val="C0C0C0"/>
                </a:outerShdw>
              </a:effectLst>
              <a:latin typeface="Arial" panose="020B0604020202020204" pitchFamily="34" charset="0"/>
            </a:endParaRPr>
          </a:p>
        </p:txBody>
      </p:sp>
      <p:sp>
        <p:nvSpPr>
          <p:cNvPr id="347139" name="Rectangle 3"/>
          <p:cNvSpPr>
            <a:spLocks noGrp="1" noChangeArrowheads="1"/>
          </p:cNvSpPr>
          <p:nvPr>
            <p:ph type="body" idx="4294967295"/>
          </p:nvPr>
        </p:nvSpPr>
        <p:spPr>
          <a:xfrm>
            <a:off x="457200" y="706438"/>
            <a:ext cx="8229600" cy="4932362"/>
          </a:xfrm>
        </p:spPr>
        <p:txBody>
          <a:bodyPr/>
          <a:lstStyle/>
          <a:p>
            <a:pPr eaLnBrk="1" hangingPunct="1">
              <a:lnSpc>
                <a:spcPct val="90000"/>
              </a:lnSpc>
              <a:buFontTx/>
              <a:buNone/>
            </a:pPr>
            <a:r>
              <a:rPr lang="en-US" altLang="en-US" dirty="0">
                <a:solidFill>
                  <a:srgbClr val="0033CC"/>
                </a:solidFill>
              </a:rPr>
              <a:t>We are: </a:t>
            </a:r>
          </a:p>
          <a:p>
            <a:pPr eaLnBrk="1" hangingPunct="1">
              <a:lnSpc>
                <a:spcPct val="90000"/>
              </a:lnSpc>
              <a:buClr>
                <a:srgbClr val="0033CC"/>
              </a:buClr>
              <a:buSzPct val="80000"/>
              <a:buFont typeface="Wingdings" panose="05000000000000000000" pitchFamily="2" charset="2"/>
              <a:buChar char="S"/>
            </a:pPr>
            <a:r>
              <a:rPr lang="en-US" altLang="en-US" sz="2000" b="1" dirty="0"/>
              <a:t>Seasoned, Professional </a:t>
            </a:r>
            <a:r>
              <a:rPr lang="en-US" altLang="en-US" sz="2000" dirty="0"/>
              <a:t>Water Utility Service providers</a:t>
            </a:r>
            <a:r>
              <a:rPr lang="en-US" altLang="en-US" sz="2800" dirty="0"/>
              <a:t> </a:t>
            </a:r>
          </a:p>
          <a:p>
            <a:pPr eaLnBrk="1" hangingPunct="1">
              <a:lnSpc>
                <a:spcPct val="90000"/>
              </a:lnSpc>
              <a:buClr>
                <a:srgbClr val="0033CC"/>
              </a:buClr>
              <a:buSzPct val="80000"/>
              <a:buFont typeface="Wingdings" panose="05000000000000000000" pitchFamily="2" charset="2"/>
              <a:buChar char="S"/>
            </a:pPr>
            <a:endParaRPr lang="en-US" altLang="en-US" sz="1400" dirty="0"/>
          </a:p>
          <a:p>
            <a:pPr eaLnBrk="1" hangingPunct="1">
              <a:lnSpc>
                <a:spcPct val="90000"/>
              </a:lnSpc>
              <a:buClr>
                <a:srgbClr val="0033CC"/>
              </a:buClr>
              <a:buSzPct val="80000"/>
              <a:buFont typeface="Wingdings" panose="05000000000000000000" pitchFamily="2" charset="2"/>
              <a:buChar char="S"/>
            </a:pPr>
            <a:r>
              <a:rPr lang="en-US" altLang="en-US" sz="2000" b="1" dirty="0"/>
              <a:t>Experienced</a:t>
            </a:r>
            <a:r>
              <a:rPr lang="en-US" altLang="en-US" sz="2000" dirty="0"/>
              <a:t>, “hands-on”, successful managers and technicians</a:t>
            </a:r>
          </a:p>
          <a:p>
            <a:pPr eaLnBrk="1" hangingPunct="1">
              <a:lnSpc>
                <a:spcPct val="90000"/>
              </a:lnSpc>
              <a:buClr>
                <a:srgbClr val="0033CC"/>
              </a:buClr>
              <a:buSzPct val="80000"/>
              <a:buFont typeface="Wingdings" panose="05000000000000000000" pitchFamily="2" charset="2"/>
              <a:buChar char="S"/>
            </a:pPr>
            <a:endParaRPr lang="en-US" altLang="en-US" sz="2000" dirty="0"/>
          </a:p>
          <a:p>
            <a:pPr eaLnBrk="1" hangingPunct="1">
              <a:lnSpc>
                <a:spcPct val="90000"/>
              </a:lnSpc>
              <a:buClr>
                <a:srgbClr val="0033CC"/>
              </a:buClr>
              <a:buSzPct val="80000"/>
              <a:buFont typeface="Wingdings" panose="05000000000000000000" pitchFamily="2" charset="2"/>
              <a:buChar char="S"/>
            </a:pPr>
            <a:r>
              <a:rPr lang="en-US" altLang="en-US" sz="2000" b="1" dirty="0"/>
              <a:t>Dedicated</a:t>
            </a:r>
            <a:r>
              <a:rPr lang="en-US" altLang="en-US" sz="2000" dirty="0"/>
              <a:t> to assist our clients with achieving their Water Loss Assessment initiatives cost-effectively with exceptional value.</a:t>
            </a:r>
            <a:r>
              <a:rPr lang="en-US" altLang="en-US" sz="2400" dirty="0"/>
              <a:t>  </a:t>
            </a:r>
          </a:p>
          <a:p>
            <a:pPr eaLnBrk="1" hangingPunct="1">
              <a:lnSpc>
                <a:spcPct val="90000"/>
              </a:lnSpc>
              <a:buClr>
                <a:srgbClr val="0033CC"/>
              </a:buClr>
              <a:buSzPct val="80000"/>
              <a:buFont typeface="Wingdings" panose="05000000000000000000" pitchFamily="2" charset="2"/>
              <a:buNone/>
            </a:pPr>
            <a:endParaRPr lang="en-US" altLang="en-US" sz="2400" dirty="0"/>
          </a:p>
          <a:p>
            <a:pPr eaLnBrk="1" hangingPunct="1">
              <a:lnSpc>
                <a:spcPct val="90000"/>
              </a:lnSpc>
              <a:buClr>
                <a:srgbClr val="0033CC"/>
              </a:buClr>
              <a:buSzPct val="80000"/>
              <a:buFont typeface="Wingdings" panose="05000000000000000000" pitchFamily="2" charset="2"/>
              <a:buChar char="S"/>
            </a:pPr>
            <a:r>
              <a:rPr lang="en-US" altLang="en-US" sz="2000" b="1" dirty="0"/>
              <a:t>Know, understand and respect </a:t>
            </a:r>
            <a:r>
              <a:rPr lang="en-US" altLang="en-US" sz="2000" dirty="0"/>
              <a:t>the impact that Water Loss Assessment initiative decisions have upon the Utility, customers, and community.</a:t>
            </a:r>
            <a:endParaRPr lang="en-US" altLang="en-US" sz="2800" dirty="0"/>
          </a:p>
          <a:p>
            <a:pPr eaLnBrk="1" hangingPunct="1">
              <a:lnSpc>
                <a:spcPct val="90000"/>
              </a:lnSpc>
              <a:buClr>
                <a:srgbClr val="0033CC"/>
              </a:buClr>
              <a:buSzPct val="80000"/>
              <a:buFont typeface="Wingdings" panose="05000000000000000000" pitchFamily="2" charset="2"/>
              <a:buNone/>
            </a:pPr>
            <a:endParaRPr lang="en-US" altLang="en-US" sz="2400" dirty="0"/>
          </a:p>
          <a:p>
            <a:pPr eaLnBrk="1" hangingPunct="1">
              <a:lnSpc>
                <a:spcPct val="90000"/>
              </a:lnSpc>
              <a:buClr>
                <a:srgbClr val="0033CC"/>
              </a:buClr>
              <a:buSzPct val="80000"/>
              <a:buFont typeface="Wingdings" panose="05000000000000000000" pitchFamily="2" charset="2"/>
              <a:buChar char="S"/>
            </a:pPr>
            <a:r>
              <a:rPr lang="en-US" altLang="en-US" sz="2000" b="1" dirty="0"/>
              <a:t>Driven to ensure</a:t>
            </a:r>
            <a:r>
              <a:rPr lang="en-US" altLang="en-US" sz="2000" dirty="0"/>
              <a:t> the Utility has the critical information necessary to make sound, time-tested, customer-focused solutions regarding the Water Loss Control program.</a:t>
            </a:r>
          </a:p>
        </p:txBody>
      </p:sp>
    </p:spTree>
    <p:extLst>
      <p:ext uri="{BB962C8B-B14F-4D97-AF65-F5344CB8AC3E}">
        <p14:creationId xmlns:p14="http://schemas.microsoft.com/office/powerpoint/2010/main" val="48434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13294"/>
            <a:ext cx="7239000" cy="1210705"/>
          </a:xfrm>
        </p:spPr>
        <p:txBody>
          <a:bodyPr rtlCol="0">
            <a:noAutofit/>
          </a:bodyPr>
          <a:lstStyle/>
          <a:p>
            <a:pPr eaLnBrk="1" fontAlgn="auto" hangingPunct="1">
              <a:spcAft>
                <a:spcPts val="0"/>
              </a:spcAft>
              <a:defRPr/>
            </a:pPr>
            <a:br>
              <a:rPr lang="en-US" sz="3200" b="1" dirty="0">
                <a:solidFill>
                  <a:srgbClr val="0033CC"/>
                </a:solidFill>
              </a:rPr>
            </a:br>
            <a:br>
              <a:rPr lang="en-US" sz="3200" b="1" dirty="0">
                <a:solidFill>
                  <a:srgbClr val="0033CC"/>
                </a:solidFill>
              </a:rPr>
            </a:br>
            <a:br>
              <a:rPr lang="en-US" sz="3200" b="1" dirty="0">
                <a:solidFill>
                  <a:srgbClr val="0033CC"/>
                </a:solidFill>
              </a:rPr>
            </a:br>
            <a:r>
              <a:rPr lang="en-US" sz="3200" b="1" dirty="0">
                <a:solidFill>
                  <a:srgbClr val="0033CC"/>
                </a:solidFill>
              </a:rPr>
              <a:t>Any Questions?</a:t>
            </a:r>
            <a:br>
              <a:rPr lang="en-US" sz="3200" dirty="0"/>
            </a:br>
            <a:br>
              <a:rPr lang="en-US" sz="3200" dirty="0"/>
            </a:br>
            <a:endParaRPr lang="en-US" sz="3200" dirty="0"/>
          </a:p>
        </p:txBody>
      </p:sp>
      <p:sp>
        <p:nvSpPr>
          <p:cNvPr id="3075" name="Rectangle 5"/>
          <p:cNvSpPr>
            <a:spLocks noChangeArrowheads="1"/>
          </p:cNvSpPr>
          <p:nvPr/>
        </p:nvSpPr>
        <p:spPr bwMode="auto">
          <a:xfrm>
            <a:off x="1447800" y="3205104"/>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endParaRPr lang="en-US" altLang="en-US" sz="2800" dirty="0">
              <a:solidFill>
                <a:srgbClr val="0033CC"/>
              </a:solidFill>
              <a:latin typeface="Arial" charset="0"/>
            </a:endParaRPr>
          </a:p>
        </p:txBody>
      </p:sp>
      <p:pic>
        <p:nvPicPr>
          <p:cNvPr id="3076" name="Picture 5" descr="\\Mesco-fs2\storage2\2013_Advertising\MESCO Logos\MESimpson Logo 2013\for screen or web use\jpg 300 dpi\full color\MESimpson_2013.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752600" y="3006209"/>
            <a:ext cx="2743200" cy="100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023547"/>
            <a:ext cx="3276600" cy="3420505"/>
          </a:xfrm>
          <a:prstGeom prst="rect">
            <a:avLst/>
          </a:prstGeom>
        </p:spPr>
      </p:pic>
    </p:spTree>
    <p:extLst>
      <p:ext uri="{BB962C8B-B14F-4D97-AF65-F5344CB8AC3E}">
        <p14:creationId xmlns:p14="http://schemas.microsoft.com/office/powerpoint/2010/main" val="129061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5473-5FAF-BE4F-B666-22DB3CEC7DDE}"/>
              </a:ext>
            </a:extLst>
          </p:cNvPr>
          <p:cNvSpPr>
            <a:spLocks noGrp="1"/>
          </p:cNvSpPr>
          <p:nvPr>
            <p:ph type="title"/>
          </p:nvPr>
        </p:nvSpPr>
        <p:spPr/>
        <p:txBody>
          <a:bodyPr/>
          <a:lstStyle/>
          <a:p>
            <a:r>
              <a:rPr lang="en-US" dirty="0"/>
              <a:t>Presentation Outline</a:t>
            </a:r>
          </a:p>
        </p:txBody>
      </p:sp>
      <p:sp>
        <p:nvSpPr>
          <p:cNvPr id="3" name="Content Placeholder 2">
            <a:extLst>
              <a:ext uri="{FF2B5EF4-FFF2-40B4-BE49-F238E27FC236}">
                <a16:creationId xmlns:a16="http://schemas.microsoft.com/office/drawing/2014/main" id="{A8AA63B3-A253-9A42-9D67-AC75737BD632}"/>
              </a:ext>
            </a:extLst>
          </p:cNvPr>
          <p:cNvSpPr>
            <a:spLocks noGrp="1"/>
          </p:cNvSpPr>
          <p:nvPr>
            <p:ph idx="1"/>
          </p:nvPr>
        </p:nvSpPr>
        <p:spPr>
          <a:xfrm>
            <a:off x="457200" y="1600200"/>
            <a:ext cx="8458200" cy="4525963"/>
          </a:xfrm>
        </p:spPr>
        <p:txBody>
          <a:bodyPr/>
          <a:lstStyle/>
          <a:p>
            <a:r>
              <a:rPr lang="en-US" dirty="0"/>
              <a:t>M.E. Simpson – Who we are</a:t>
            </a:r>
          </a:p>
          <a:p>
            <a:pPr lvl="1"/>
            <a:r>
              <a:rPr lang="en-US" dirty="0"/>
              <a:t>Background and Experience </a:t>
            </a:r>
          </a:p>
          <a:p>
            <a:r>
              <a:rPr lang="en-US" dirty="0"/>
              <a:t>Project Approach and Process</a:t>
            </a:r>
          </a:p>
          <a:p>
            <a:pPr lvl="1"/>
            <a:r>
              <a:rPr lang="en-US" dirty="0"/>
              <a:t>Water Loss Audits and Validation</a:t>
            </a:r>
          </a:p>
          <a:p>
            <a:pPr lvl="1"/>
            <a:r>
              <a:rPr lang="en-US" dirty="0"/>
              <a:t>Leak Detection Surveys</a:t>
            </a:r>
          </a:p>
          <a:p>
            <a:r>
              <a:rPr lang="en-US" dirty="0"/>
              <a:t> Why we will be best to deliver program success</a:t>
            </a:r>
          </a:p>
          <a:p>
            <a:endParaRPr lang="en-US" dirty="0"/>
          </a:p>
        </p:txBody>
      </p:sp>
    </p:spTree>
    <p:extLst>
      <p:ext uri="{BB962C8B-B14F-4D97-AF65-F5344CB8AC3E}">
        <p14:creationId xmlns:p14="http://schemas.microsoft.com/office/powerpoint/2010/main" val="276020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143000" y="2438400"/>
            <a:ext cx="7467600" cy="4191000"/>
          </a:xfrm>
        </p:spPr>
        <p:txBody>
          <a:bodyPr>
            <a:normAutofit/>
          </a:bodyPr>
          <a:lstStyle/>
          <a:p>
            <a:pPr marL="0" indent="0" eaLnBrk="1" hangingPunct="1">
              <a:lnSpc>
                <a:spcPct val="90000"/>
              </a:lnSpc>
              <a:buFontTx/>
              <a:buNone/>
            </a:pPr>
            <a:r>
              <a:rPr lang="en-US" altLang="en-US" sz="2000" dirty="0">
                <a:solidFill>
                  <a:srgbClr val="0000FF"/>
                </a:solidFill>
              </a:rPr>
              <a:t>    </a:t>
            </a:r>
            <a:r>
              <a:rPr lang="en-US" altLang="en-US" sz="2400" b="1" i="1" dirty="0">
                <a:solidFill>
                  <a:srgbClr val="0000FF"/>
                </a:solidFill>
              </a:rPr>
              <a:t>Services provided across the US</a:t>
            </a:r>
          </a:p>
          <a:p>
            <a:pPr marL="0" indent="0" eaLnBrk="1" hangingPunct="1">
              <a:lnSpc>
                <a:spcPct val="150000"/>
              </a:lnSpc>
              <a:buClr>
                <a:srgbClr val="0033CC"/>
              </a:buClr>
              <a:buSzPct val="80000"/>
              <a:buFont typeface="Wingdings" panose="05000000000000000000" pitchFamily="2" charset="2"/>
              <a:buChar char="S"/>
            </a:pPr>
            <a:r>
              <a:rPr lang="en-US" altLang="en-US" sz="2400" i="1" dirty="0">
                <a:solidFill>
                  <a:srgbClr val="0000FF"/>
                </a:solidFill>
              </a:rPr>
              <a:t>   Water Loss Control Audit and Audit Validations</a:t>
            </a:r>
          </a:p>
          <a:p>
            <a:pPr marL="0" indent="0" eaLnBrk="1" hangingPunct="1">
              <a:lnSpc>
                <a:spcPct val="150000"/>
              </a:lnSpc>
              <a:buClr>
                <a:srgbClr val="0033CC"/>
              </a:buClr>
              <a:buSzPct val="80000"/>
              <a:buFont typeface="Wingdings" panose="05000000000000000000" pitchFamily="2" charset="2"/>
              <a:buChar char="S"/>
            </a:pPr>
            <a:r>
              <a:rPr lang="en-US" altLang="en-US" sz="2400" i="1" dirty="0">
                <a:solidFill>
                  <a:srgbClr val="0000FF"/>
                </a:solidFill>
              </a:rPr>
              <a:t>    Water Distribution Leak Survey</a:t>
            </a:r>
            <a:endParaRPr lang="en-US" altLang="en-US" sz="2400" dirty="0">
              <a:solidFill>
                <a:srgbClr val="0000FF"/>
              </a:solidFill>
            </a:endParaRPr>
          </a:p>
          <a:p>
            <a:pPr marL="0" indent="0">
              <a:lnSpc>
                <a:spcPct val="150000"/>
              </a:lnSpc>
              <a:buClr>
                <a:srgbClr val="0033CC"/>
              </a:buClr>
              <a:buSzPct val="80000"/>
              <a:buFont typeface="Wingdings" panose="05000000000000000000" pitchFamily="2" charset="2"/>
              <a:buChar char="S"/>
            </a:pPr>
            <a:r>
              <a:rPr lang="en-US" altLang="en-US" sz="2400" i="1" dirty="0">
                <a:solidFill>
                  <a:srgbClr val="0000FF"/>
                </a:solidFill>
              </a:rPr>
              <a:t>    Large Meter Evaluation and Maintenance</a:t>
            </a:r>
            <a:r>
              <a:rPr lang="en-US" altLang="en-US" sz="2400" dirty="0">
                <a:solidFill>
                  <a:srgbClr val="0000FF"/>
                </a:solidFill>
              </a:rPr>
              <a:t> </a:t>
            </a:r>
          </a:p>
          <a:p>
            <a:pPr marL="0" indent="0">
              <a:lnSpc>
                <a:spcPct val="150000"/>
              </a:lnSpc>
              <a:buClr>
                <a:srgbClr val="0033CC"/>
              </a:buClr>
              <a:buSzPct val="80000"/>
              <a:buFont typeface="Wingdings" panose="05000000000000000000" pitchFamily="2" charset="2"/>
              <a:buChar char="S"/>
            </a:pPr>
            <a:r>
              <a:rPr lang="en-US" altLang="en-US" sz="2400" i="1" dirty="0">
                <a:solidFill>
                  <a:srgbClr val="0000FF"/>
                </a:solidFill>
              </a:rPr>
              <a:t>    Water Distribution System Valve Assessment</a:t>
            </a:r>
            <a:r>
              <a:rPr lang="en-US" altLang="en-US" sz="2400" dirty="0">
                <a:solidFill>
                  <a:srgbClr val="0000FF"/>
                </a:solidFill>
              </a:rPr>
              <a:t> </a:t>
            </a:r>
          </a:p>
          <a:p>
            <a:pPr marL="0" indent="0">
              <a:lnSpc>
                <a:spcPct val="150000"/>
              </a:lnSpc>
              <a:buClr>
                <a:srgbClr val="0033CC"/>
              </a:buClr>
              <a:buSzPct val="80000"/>
              <a:buFont typeface="Wingdings" panose="05000000000000000000" pitchFamily="2" charset="2"/>
              <a:buChar char="S"/>
            </a:pPr>
            <a:r>
              <a:rPr lang="en-US" altLang="en-US" sz="2400" dirty="0">
                <a:solidFill>
                  <a:srgbClr val="0000FF"/>
                </a:solidFill>
              </a:rPr>
              <a:t>    </a:t>
            </a:r>
            <a:r>
              <a:rPr lang="en-US" altLang="en-US" sz="2400" i="1" dirty="0">
                <a:solidFill>
                  <a:srgbClr val="0000FF"/>
                </a:solidFill>
              </a:rPr>
              <a:t>Fire Hydrant Flow Testing &amp; Flushing</a:t>
            </a:r>
            <a:endParaRPr lang="en-US" altLang="en-US" sz="2400" dirty="0">
              <a:solidFill>
                <a:srgbClr val="0000FF"/>
              </a:solidFill>
            </a:endParaRPr>
          </a:p>
          <a:p>
            <a:pPr marL="0" indent="0">
              <a:lnSpc>
                <a:spcPct val="150000"/>
              </a:lnSpc>
              <a:buClr>
                <a:srgbClr val="0033CC"/>
              </a:buClr>
              <a:buSzPct val="80000"/>
              <a:buFont typeface="Wingdings" panose="05000000000000000000" pitchFamily="2" charset="2"/>
              <a:buChar char="S"/>
            </a:pPr>
            <a:r>
              <a:rPr lang="en-US" altLang="en-US" sz="2400" i="1" dirty="0">
                <a:solidFill>
                  <a:srgbClr val="0000FF"/>
                </a:solidFill>
              </a:rPr>
              <a:t>    GPS Locating and CAD Mapping</a:t>
            </a:r>
            <a:r>
              <a:rPr lang="en-US" altLang="en-US" sz="2400" dirty="0">
                <a:solidFill>
                  <a:srgbClr val="0000FF"/>
                </a:solidFill>
              </a:rPr>
              <a:t>  </a:t>
            </a:r>
          </a:p>
        </p:txBody>
      </p:sp>
      <p:pic>
        <p:nvPicPr>
          <p:cNvPr id="5" name="Picture 5" descr="\\Mesco-fs2\storage2\2013_Advertising\MESCO Logos\MESimpson Logo 2013\for screen or web use\jpg 300 dpi\full color\MESimpson_2013.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743200" y="76200"/>
            <a:ext cx="3119859" cy="114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381000" y="1676400"/>
            <a:ext cx="8640792"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Clr>
                <a:srgbClr val="0000FF"/>
              </a:buClr>
              <a:buNone/>
            </a:pPr>
            <a:r>
              <a:rPr lang="en-US" altLang="en-US" sz="2000" i="1" dirty="0">
                <a:cs typeface="Tahoma" panose="020B0604030504040204" pitchFamily="34" charset="0"/>
              </a:rPr>
              <a:t>We offer our clients the highest quality Technical and Professional Services, using state-of-the art technologies and highly skilled, trained professionals.  </a:t>
            </a:r>
            <a:endParaRPr lang="en-US" altLang="en-US" sz="2000" i="1" u="sng" dirty="0">
              <a:cs typeface="Tahoma" panose="020B0604030504040204" pitchFamily="34" charset="0"/>
            </a:endParaRPr>
          </a:p>
        </p:txBody>
      </p:sp>
      <p:sp>
        <p:nvSpPr>
          <p:cNvPr id="7" name="TextBox 6"/>
          <p:cNvSpPr txBox="1"/>
          <p:nvPr/>
        </p:nvSpPr>
        <p:spPr>
          <a:xfrm>
            <a:off x="381000" y="1138535"/>
            <a:ext cx="2743200" cy="461665"/>
          </a:xfrm>
          <a:prstGeom prst="rect">
            <a:avLst/>
          </a:prstGeom>
          <a:noFill/>
        </p:spPr>
        <p:txBody>
          <a:bodyPr wrap="square" rtlCol="0">
            <a:spAutoFit/>
          </a:bodyPr>
          <a:lstStyle/>
          <a:p>
            <a:r>
              <a:rPr lang="en-US" sz="2000" i="1" dirty="0"/>
              <a:t>Since</a:t>
            </a:r>
            <a:r>
              <a:rPr lang="en-US" dirty="0"/>
              <a:t> </a:t>
            </a:r>
            <a:r>
              <a:rPr lang="en-US" sz="2400" dirty="0"/>
              <a:t>1979</a:t>
            </a:r>
            <a:r>
              <a:rPr lang="en-US" dirty="0"/>
              <a:t>…</a:t>
            </a:r>
          </a:p>
        </p:txBody>
      </p:sp>
    </p:spTree>
    <p:extLst>
      <p:ext uri="{BB962C8B-B14F-4D97-AF65-F5344CB8AC3E}">
        <p14:creationId xmlns:p14="http://schemas.microsoft.com/office/powerpoint/2010/main" val="144589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295400"/>
          </a:xfrm>
        </p:spPr>
        <p:txBody>
          <a:bodyPr>
            <a:noAutofit/>
          </a:bodyPr>
          <a:lstStyle/>
          <a:p>
            <a:r>
              <a:rPr lang="en-US" sz="3400" dirty="0">
                <a:solidFill>
                  <a:srgbClr val="0000FF"/>
                </a:solidFill>
              </a:rPr>
              <a:t>Water Audit and Leak Detection Project Approach</a:t>
            </a:r>
            <a:br>
              <a:rPr lang="en-US" sz="3400" dirty="0">
                <a:solidFill>
                  <a:srgbClr val="0000FF"/>
                </a:solidFill>
              </a:rPr>
            </a:br>
            <a:r>
              <a:rPr lang="en-US" sz="3400" dirty="0">
                <a:solidFill>
                  <a:srgbClr val="0000FF"/>
                </a:solidFill>
              </a:rPr>
              <a:t>and Proposed Process</a:t>
            </a:r>
          </a:p>
        </p:txBody>
      </p:sp>
      <p:sp>
        <p:nvSpPr>
          <p:cNvPr id="6" name="Content Placeholder 2"/>
          <p:cNvSpPr txBox="1">
            <a:spLocks/>
          </p:cNvSpPr>
          <p:nvPr/>
        </p:nvSpPr>
        <p:spPr>
          <a:xfrm>
            <a:off x="533400" y="1782762"/>
            <a:ext cx="8305800"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0033CC"/>
              </a:buClr>
              <a:buSzPct val="90000"/>
              <a:buFont typeface="Wingdings" panose="05000000000000000000" pitchFamily="2" charset="2"/>
              <a:buChar char="S"/>
            </a:pPr>
            <a:r>
              <a:rPr lang="en-US" sz="2400" dirty="0"/>
              <a:t>Water Systems Study and Evaluation</a:t>
            </a:r>
          </a:p>
          <a:p>
            <a:pPr lvl="1">
              <a:lnSpc>
                <a:spcPct val="150000"/>
              </a:lnSpc>
              <a:buClr>
                <a:srgbClr val="0033CC"/>
              </a:buClr>
              <a:buSzPct val="90000"/>
              <a:buFont typeface="Wingdings" panose="05000000000000000000" pitchFamily="2" charset="2"/>
              <a:buChar char="S"/>
            </a:pPr>
            <a:r>
              <a:rPr lang="en-US" sz="2000" dirty="0"/>
              <a:t>Communication with all key stakeholders</a:t>
            </a:r>
          </a:p>
          <a:p>
            <a:pPr lvl="1">
              <a:lnSpc>
                <a:spcPct val="150000"/>
              </a:lnSpc>
              <a:buClr>
                <a:srgbClr val="0033CC"/>
              </a:buClr>
              <a:buSzPct val="90000"/>
              <a:buFont typeface="Wingdings" panose="05000000000000000000" pitchFamily="2" charset="2"/>
              <a:buChar char="S"/>
            </a:pPr>
            <a:r>
              <a:rPr lang="en-US" sz="2000" dirty="0"/>
              <a:t>Existing record review</a:t>
            </a:r>
          </a:p>
          <a:p>
            <a:pPr lvl="1">
              <a:lnSpc>
                <a:spcPct val="150000"/>
              </a:lnSpc>
              <a:buClr>
                <a:srgbClr val="0033CC"/>
              </a:buClr>
              <a:buSzPct val="90000"/>
              <a:buFont typeface="Wingdings" panose="05000000000000000000" pitchFamily="2" charset="2"/>
              <a:buChar char="S"/>
            </a:pPr>
            <a:r>
              <a:rPr lang="en-US" sz="2000" dirty="0"/>
              <a:t>Utility site visits</a:t>
            </a:r>
          </a:p>
          <a:p>
            <a:pPr>
              <a:lnSpc>
                <a:spcPct val="150000"/>
              </a:lnSpc>
              <a:buClr>
                <a:srgbClr val="0033CC"/>
              </a:buClr>
              <a:buSzPct val="90000"/>
              <a:buFont typeface="Wingdings" panose="05000000000000000000" pitchFamily="2" charset="2"/>
              <a:buChar char="S"/>
            </a:pPr>
            <a:r>
              <a:rPr lang="en-US" sz="2400" dirty="0"/>
              <a:t>Identification of Severely Disadvantaged Communities (SDACs)</a:t>
            </a:r>
          </a:p>
          <a:p>
            <a:pPr>
              <a:lnSpc>
                <a:spcPct val="150000"/>
              </a:lnSpc>
              <a:buClr>
                <a:srgbClr val="0033CC"/>
              </a:buClr>
              <a:buSzPct val="90000"/>
              <a:buFont typeface="Wingdings" panose="05000000000000000000" pitchFamily="2" charset="2"/>
              <a:buChar char="S"/>
            </a:pPr>
            <a:r>
              <a:rPr lang="en-US" sz="2400" dirty="0"/>
              <a:t>Develop Work Plan</a:t>
            </a:r>
          </a:p>
          <a:p>
            <a:pPr lvl="1">
              <a:lnSpc>
                <a:spcPct val="150000"/>
              </a:lnSpc>
              <a:buClr>
                <a:srgbClr val="0033CC"/>
              </a:buClr>
              <a:buSzPct val="90000"/>
              <a:buFont typeface="Wingdings" panose="05000000000000000000" pitchFamily="2" charset="2"/>
              <a:buChar char="S"/>
            </a:pPr>
            <a:r>
              <a:rPr lang="en-US" sz="2000" dirty="0"/>
              <a:t>Work closely with IWVGA Project Manager</a:t>
            </a:r>
          </a:p>
          <a:p>
            <a:pPr>
              <a:lnSpc>
                <a:spcPct val="150000"/>
              </a:lnSpc>
              <a:buClr>
                <a:srgbClr val="0033CC"/>
              </a:buClr>
              <a:buSzPct val="90000"/>
              <a:buFont typeface="Wingdings" panose="05000000000000000000" pitchFamily="2" charset="2"/>
              <a:buChar char="S"/>
            </a:pPr>
            <a:r>
              <a:rPr lang="en-US" sz="2400" dirty="0"/>
              <a:t>Develop and Provide Project Outreach (all stakeholders)</a:t>
            </a:r>
          </a:p>
          <a:p>
            <a:pPr marL="0" indent="0">
              <a:buNone/>
            </a:pPr>
            <a:endParaRPr lang="en-US" sz="2000" dirty="0"/>
          </a:p>
        </p:txBody>
      </p:sp>
      <p:sp>
        <p:nvSpPr>
          <p:cNvPr id="9" name="Content Placeholder 2">
            <a:extLst>
              <a:ext uri="{FF2B5EF4-FFF2-40B4-BE49-F238E27FC236}">
                <a16:creationId xmlns:a16="http://schemas.microsoft.com/office/drawing/2014/main" id="{BD992361-8E93-6C48-A083-FDAF9A310A66}"/>
              </a:ext>
            </a:extLst>
          </p:cNvPr>
          <p:cNvSpPr>
            <a:spLocks noGrp="1"/>
          </p:cNvSpPr>
          <p:nvPr>
            <p:ph idx="1"/>
          </p:nvPr>
        </p:nvSpPr>
        <p:spPr>
          <a:xfrm>
            <a:off x="2476500" y="1371600"/>
            <a:ext cx="4191000" cy="533400"/>
          </a:xfrm>
        </p:spPr>
        <p:txBody>
          <a:bodyPr>
            <a:normAutofit/>
          </a:bodyPr>
          <a:lstStyle/>
          <a:p>
            <a:pPr marL="0" indent="0" algn="ctr">
              <a:buNone/>
            </a:pPr>
            <a:r>
              <a:rPr lang="en-US" sz="2400" b="1" i="1" u="sng" dirty="0"/>
              <a:t>First:</a:t>
            </a:r>
          </a:p>
          <a:p>
            <a:pPr marL="0" indent="0">
              <a:buNone/>
            </a:pPr>
            <a:endParaRPr lang="en-US" sz="2400" dirty="0"/>
          </a:p>
        </p:txBody>
      </p:sp>
    </p:spTree>
    <p:extLst>
      <p:ext uri="{BB962C8B-B14F-4D97-AF65-F5344CB8AC3E}">
        <p14:creationId xmlns:p14="http://schemas.microsoft.com/office/powerpoint/2010/main" val="249394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8099" y="1414793"/>
            <a:ext cx="4191000" cy="533400"/>
          </a:xfrm>
        </p:spPr>
        <p:txBody>
          <a:bodyPr>
            <a:normAutofit/>
          </a:bodyPr>
          <a:lstStyle/>
          <a:p>
            <a:pPr marL="0" indent="0" algn="ctr">
              <a:buNone/>
            </a:pPr>
            <a:r>
              <a:rPr lang="en-US" sz="2400" b="1" i="1" u="sng" dirty="0"/>
              <a:t>For each system:</a:t>
            </a:r>
          </a:p>
          <a:p>
            <a:pPr marL="0" indent="0">
              <a:buNone/>
            </a:pPr>
            <a:endParaRPr lang="en-US" sz="2400" dirty="0"/>
          </a:p>
        </p:txBody>
      </p:sp>
      <p:sp>
        <p:nvSpPr>
          <p:cNvPr id="5" name="Content Placeholder 2"/>
          <p:cNvSpPr txBox="1">
            <a:spLocks/>
          </p:cNvSpPr>
          <p:nvPr/>
        </p:nvSpPr>
        <p:spPr>
          <a:xfrm>
            <a:off x="555685" y="2057400"/>
            <a:ext cx="8032630" cy="3916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t>Water Audits </a:t>
            </a:r>
            <a:r>
              <a:rPr lang="en-US" sz="2800" dirty="0"/>
              <a:t>– Perform and Review</a:t>
            </a:r>
          </a:p>
          <a:p>
            <a:pPr>
              <a:lnSpc>
                <a:spcPct val="150000"/>
              </a:lnSpc>
              <a:buClr>
                <a:srgbClr val="0033CC"/>
              </a:buClr>
              <a:buSzPct val="90000"/>
              <a:buFont typeface="Wingdings" panose="05000000000000000000" pitchFamily="2" charset="2"/>
              <a:buChar char="S"/>
            </a:pPr>
            <a:r>
              <a:rPr lang="en-US" sz="2400" dirty="0"/>
              <a:t>Review Water Supply Data</a:t>
            </a:r>
          </a:p>
          <a:p>
            <a:pPr>
              <a:lnSpc>
                <a:spcPct val="150000"/>
              </a:lnSpc>
              <a:buClr>
                <a:srgbClr val="0033CC"/>
              </a:buClr>
              <a:buSzPct val="90000"/>
              <a:buFont typeface="Wingdings" panose="05000000000000000000" pitchFamily="2" charset="2"/>
              <a:buChar char="S"/>
            </a:pPr>
            <a:r>
              <a:rPr lang="en-US" sz="2400" dirty="0"/>
              <a:t>Review Authorized Consumption</a:t>
            </a:r>
          </a:p>
          <a:p>
            <a:pPr>
              <a:lnSpc>
                <a:spcPct val="150000"/>
              </a:lnSpc>
              <a:buClr>
                <a:srgbClr val="0033CC"/>
              </a:buClr>
              <a:buSzPct val="90000"/>
              <a:buFont typeface="Wingdings" panose="05000000000000000000" pitchFamily="2" charset="2"/>
              <a:buChar char="S"/>
            </a:pPr>
            <a:r>
              <a:rPr lang="en-US" sz="2400" dirty="0"/>
              <a:t>Calculate Apparent Loss</a:t>
            </a:r>
          </a:p>
          <a:p>
            <a:pPr>
              <a:lnSpc>
                <a:spcPct val="150000"/>
              </a:lnSpc>
              <a:buClr>
                <a:srgbClr val="0033CC"/>
              </a:buClr>
              <a:buSzPct val="90000"/>
              <a:buFont typeface="Wingdings" panose="05000000000000000000" pitchFamily="2" charset="2"/>
              <a:buChar char="S"/>
            </a:pPr>
            <a:r>
              <a:rPr lang="en-US" sz="2400" dirty="0"/>
              <a:t>Calculate Real Loss</a:t>
            </a:r>
          </a:p>
          <a:p>
            <a:pPr>
              <a:lnSpc>
                <a:spcPct val="150000"/>
              </a:lnSpc>
              <a:buClr>
                <a:srgbClr val="0033CC"/>
              </a:buClr>
              <a:buSzPct val="90000"/>
              <a:buFont typeface="Wingdings" panose="05000000000000000000" pitchFamily="2" charset="2"/>
              <a:buChar char="S"/>
            </a:pPr>
            <a:r>
              <a:rPr lang="en-US" sz="2400" dirty="0"/>
              <a:t>Review Performance Indicators</a:t>
            </a:r>
          </a:p>
          <a:p>
            <a:endParaRPr lang="en-US" sz="2000" dirty="0"/>
          </a:p>
        </p:txBody>
      </p:sp>
      <p:sp>
        <p:nvSpPr>
          <p:cNvPr id="9" name="Title 1">
            <a:extLst>
              <a:ext uri="{FF2B5EF4-FFF2-40B4-BE49-F238E27FC236}">
                <a16:creationId xmlns:a16="http://schemas.microsoft.com/office/drawing/2014/main" id="{7DAC17C0-34CF-C943-935B-392503EAC04B}"/>
              </a:ext>
            </a:extLst>
          </p:cNvPr>
          <p:cNvSpPr>
            <a:spLocks noGrp="1"/>
          </p:cNvSpPr>
          <p:nvPr>
            <p:ph type="title"/>
          </p:nvPr>
        </p:nvSpPr>
        <p:spPr>
          <a:xfrm>
            <a:off x="106393" y="272865"/>
            <a:ext cx="8931214" cy="1143000"/>
          </a:xfrm>
        </p:spPr>
        <p:txBody>
          <a:bodyPr>
            <a:noAutofit/>
          </a:bodyPr>
          <a:lstStyle/>
          <a:p>
            <a:r>
              <a:rPr lang="en-US" sz="3400" dirty="0">
                <a:solidFill>
                  <a:srgbClr val="0000FF"/>
                </a:solidFill>
              </a:rPr>
              <a:t>Water Audit and Leak Detection Project Approach</a:t>
            </a:r>
            <a:br>
              <a:rPr lang="en-US" sz="3400" dirty="0">
                <a:solidFill>
                  <a:srgbClr val="0000FF"/>
                </a:solidFill>
              </a:rPr>
            </a:br>
            <a:r>
              <a:rPr lang="en-US" sz="3400" dirty="0">
                <a:solidFill>
                  <a:srgbClr val="0000FF"/>
                </a:solidFill>
              </a:rPr>
              <a:t>and Proposed Process – cont. </a:t>
            </a:r>
          </a:p>
        </p:txBody>
      </p:sp>
    </p:spTree>
    <p:extLst>
      <p:ext uri="{BB962C8B-B14F-4D97-AF65-F5344CB8AC3E}">
        <p14:creationId xmlns:p14="http://schemas.microsoft.com/office/powerpoint/2010/main" val="61853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8099" y="1414793"/>
            <a:ext cx="4191000" cy="533400"/>
          </a:xfrm>
        </p:spPr>
        <p:txBody>
          <a:bodyPr>
            <a:normAutofit/>
          </a:bodyPr>
          <a:lstStyle/>
          <a:p>
            <a:pPr marL="0" indent="0" algn="ctr">
              <a:buNone/>
            </a:pPr>
            <a:r>
              <a:rPr lang="en-US" sz="2400" b="1" i="1" u="sng" dirty="0"/>
              <a:t>For each system:</a:t>
            </a:r>
          </a:p>
          <a:p>
            <a:pPr marL="0" indent="0">
              <a:buNone/>
            </a:pPr>
            <a:endParaRPr lang="en-US" sz="2400" dirty="0"/>
          </a:p>
        </p:txBody>
      </p:sp>
      <p:sp>
        <p:nvSpPr>
          <p:cNvPr id="9" name="Title 1">
            <a:extLst>
              <a:ext uri="{FF2B5EF4-FFF2-40B4-BE49-F238E27FC236}">
                <a16:creationId xmlns:a16="http://schemas.microsoft.com/office/drawing/2014/main" id="{7DAC17C0-34CF-C943-935B-392503EAC04B}"/>
              </a:ext>
            </a:extLst>
          </p:cNvPr>
          <p:cNvSpPr>
            <a:spLocks noGrp="1"/>
          </p:cNvSpPr>
          <p:nvPr>
            <p:ph type="title"/>
          </p:nvPr>
        </p:nvSpPr>
        <p:spPr>
          <a:xfrm>
            <a:off x="106393" y="272865"/>
            <a:ext cx="8931214" cy="1143000"/>
          </a:xfrm>
        </p:spPr>
        <p:txBody>
          <a:bodyPr>
            <a:noAutofit/>
          </a:bodyPr>
          <a:lstStyle/>
          <a:p>
            <a:r>
              <a:rPr lang="en-US" sz="3400" dirty="0">
                <a:solidFill>
                  <a:srgbClr val="0000FF"/>
                </a:solidFill>
              </a:rPr>
              <a:t>Water Audit and Leak Detection Project Approach</a:t>
            </a:r>
            <a:br>
              <a:rPr lang="en-US" sz="3400" dirty="0">
                <a:solidFill>
                  <a:srgbClr val="0000FF"/>
                </a:solidFill>
              </a:rPr>
            </a:br>
            <a:r>
              <a:rPr lang="en-US" sz="3400" dirty="0">
                <a:solidFill>
                  <a:srgbClr val="0000FF"/>
                </a:solidFill>
              </a:rPr>
              <a:t>and Proposed Process – cont. </a:t>
            </a:r>
          </a:p>
        </p:txBody>
      </p:sp>
      <p:sp>
        <p:nvSpPr>
          <p:cNvPr id="6" name="Content Placeholder 2">
            <a:extLst>
              <a:ext uri="{FF2B5EF4-FFF2-40B4-BE49-F238E27FC236}">
                <a16:creationId xmlns:a16="http://schemas.microsoft.com/office/drawing/2014/main" id="{A66FC754-7476-7B4F-9721-072AECA255D5}"/>
              </a:ext>
            </a:extLst>
          </p:cNvPr>
          <p:cNvSpPr txBox="1">
            <a:spLocks/>
          </p:cNvSpPr>
          <p:nvPr/>
        </p:nvSpPr>
        <p:spPr>
          <a:xfrm>
            <a:off x="533400" y="1948192"/>
            <a:ext cx="8021801" cy="44526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a:t>Leak Detection and Repair Service</a:t>
            </a:r>
          </a:p>
          <a:p>
            <a:pPr>
              <a:lnSpc>
                <a:spcPct val="150000"/>
              </a:lnSpc>
              <a:buClr>
                <a:srgbClr val="0033CC"/>
              </a:buClr>
              <a:buSzPct val="90000"/>
              <a:buFont typeface="Wingdings" panose="05000000000000000000" pitchFamily="2" charset="2"/>
              <a:buChar char="S"/>
            </a:pPr>
            <a:r>
              <a:rPr lang="en-US" sz="2400" dirty="0"/>
              <a:t>Review Calculated Real Loss from Audits</a:t>
            </a:r>
          </a:p>
          <a:p>
            <a:pPr>
              <a:lnSpc>
                <a:spcPct val="150000"/>
              </a:lnSpc>
              <a:buClr>
                <a:srgbClr val="0033CC"/>
              </a:buClr>
              <a:buSzPct val="90000"/>
              <a:buFont typeface="Wingdings" panose="05000000000000000000" pitchFamily="2" charset="2"/>
              <a:buChar char="S"/>
            </a:pPr>
            <a:r>
              <a:rPr lang="en-US" sz="2400" dirty="0"/>
              <a:t>Review maps of each system</a:t>
            </a:r>
          </a:p>
          <a:p>
            <a:pPr>
              <a:lnSpc>
                <a:spcPct val="150000"/>
              </a:lnSpc>
              <a:buClr>
                <a:srgbClr val="0033CC"/>
              </a:buClr>
              <a:buSzPct val="90000"/>
              <a:buFont typeface="Wingdings" panose="05000000000000000000" pitchFamily="2" charset="2"/>
              <a:buChar char="S"/>
            </a:pPr>
            <a:r>
              <a:rPr lang="en-US" sz="2400" dirty="0"/>
              <a:t>Perform Leak Detection Survey</a:t>
            </a:r>
          </a:p>
          <a:p>
            <a:pPr>
              <a:lnSpc>
                <a:spcPct val="150000"/>
              </a:lnSpc>
              <a:buClr>
                <a:srgbClr val="0033CC"/>
              </a:buClr>
              <a:buSzPct val="90000"/>
              <a:buFont typeface="Wingdings" panose="05000000000000000000" pitchFamily="2" charset="2"/>
              <a:buChar char="S"/>
            </a:pPr>
            <a:r>
              <a:rPr lang="en-US" sz="2400" dirty="0"/>
              <a:t>Classify Leaks  by severity </a:t>
            </a:r>
          </a:p>
          <a:p>
            <a:pPr>
              <a:lnSpc>
                <a:spcPct val="150000"/>
              </a:lnSpc>
              <a:buClr>
                <a:srgbClr val="0033CC"/>
              </a:buClr>
              <a:buSzPct val="90000"/>
              <a:buFont typeface="Wingdings" panose="05000000000000000000" pitchFamily="2" charset="2"/>
              <a:buChar char="S"/>
            </a:pPr>
            <a:r>
              <a:rPr lang="en-US" sz="2400" dirty="0"/>
              <a:t>Facilitate leak repairs using local contractors</a:t>
            </a:r>
          </a:p>
        </p:txBody>
      </p:sp>
    </p:spTree>
    <p:extLst>
      <p:ext uri="{BB962C8B-B14F-4D97-AF65-F5344CB8AC3E}">
        <p14:creationId xmlns:p14="http://schemas.microsoft.com/office/powerpoint/2010/main" val="111371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914400"/>
          </a:xfrm>
          <a:prstGeom prst="rect">
            <a:avLst/>
          </a:prstGeom>
        </p:spPr>
        <p:txBody>
          <a:bodyPr>
            <a:noAutofit/>
            <a:scene3d>
              <a:camera prst="orthographicFront"/>
              <a:lightRig rig="soft" dir="t"/>
            </a:scene3d>
            <a:sp3d prstMaterial="softEdge">
              <a:bevelT w="0" h="0"/>
            </a:sp3d>
          </a:bodyPr>
          <a:lstStyle/>
          <a:p>
            <a:pPr marL="0" marR="0" lvl="0" indent="0" algn="ctr" defTabSz="914400" rtl="0" eaLnBrk="1" fontAlgn="auto" latinLnBrk="0" hangingPunct="1">
              <a:lnSpc>
                <a:spcPts val="4600"/>
              </a:lnSpc>
              <a:spcBef>
                <a:spcPct val="0"/>
              </a:spcBef>
              <a:spcAft>
                <a:spcPts val="0"/>
              </a:spcAft>
              <a:buClrTx/>
              <a:buSzTx/>
              <a:buFontTx/>
              <a:buNone/>
              <a:tabLst/>
              <a:defRPr/>
            </a:pPr>
            <a:r>
              <a:rPr kumimoji="0" lang="en-US" sz="2800" i="0" u="none" strike="noStrike" kern="1200" cap="none" spc="0" normalizeH="0" baseline="0" noProof="0" dirty="0">
                <a:ln>
                  <a:noFill/>
                </a:ln>
                <a:solidFill>
                  <a:srgbClr val="0000FF"/>
                </a:solidFill>
                <a:effectLst/>
                <a:uLnTx/>
                <a:uFillTx/>
                <a:latin typeface="+mn-lt"/>
                <a:ea typeface="+mj-ea"/>
                <a:cs typeface="Times New Roman" pitchFamily="18" charset="0"/>
              </a:rPr>
              <a:t>Water Audits:</a:t>
            </a:r>
          </a:p>
          <a:p>
            <a:pPr marL="0" marR="0" lvl="0" indent="0" algn="ctr" defTabSz="914400" rtl="0" eaLnBrk="1" fontAlgn="auto" latinLnBrk="0" hangingPunct="1">
              <a:lnSpc>
                <a:spcPts val="4600"/>
              </a:lnSpc>
              <a:spcBef>
                <a:spcPct val="0"/>
              </a:spcBef>
              <a:spcAft>
                <a:spcPts val="0"/>
              </a:spcAft>
              <a:buClrTx/>
              <a:buSzTx/>
              <a:buFontTx/>
              <a:buNone/>
              <a:tabLst/>
              <a:defRPr/>
            </a:pPr>
            <a:r>
              <a:rPr kumimoji="0" lang="en-US" sz="2800" i="0" u="none" strike="noStrike" kern="1200" cap="none" spc="0" normalizeH="0" baseline="0" noProof="0" dirty="0">
                <a:ln>
                  <a:noFill/>
                </a:ln>
                <a:solidFill>
                  <a:srgbClr val="0000FF"/>
                </a:solidFill>
                <a:effectLst/>
                <a:uLnTx/>
                <a:uFillTx/>
                <a:latin typeface="+mn-lt"/>
                <a:ea typeface="+mj-ea"/>
                <a:cs typeface="Times New Roman" pitchFamily="18" charset="0"/>
              </a:rPr>
              <a:t>How Can the Top-Down Water Audit Help Each Utility?</a:t>
            </a:r>
          </a:p>
        </p:txBody>
      </p:sp>
      <p:sp>
        <p:nvSpPr>
          <p:cNvPr id="3" name="Content Placeholder 2"/>
          <p:cNvSpPr txBox="1">
            <a:spLocks/>
          </p:cNvSpPr>
          <p:nvPr/>
        </p:nvSpPr>
        <p:spPr>
          <a:xfrm>
            <a:off x="762000" y="1524000"/>
            <a:ext cx="8001000" cy="4724400"/>
          </a:xfrm>
          <a:prstGeom prst="rect">
            <a:avLst/>
          </a:prstGeom>
        </p:spPr>
        <p:txBody>
          <a:bodyPr/>
          <a:lstStyle/>
          <a:p>
            <a:pPr marL="342900" marR="0" lvl="0" indent="-342900" algn="l" defTabSz="914400" rtl="0" eaLnBrk="1" fontAlgn="auto" latinLnBrk="0" hangingPunct="1">
              <a:lnSpc>
                <a:spcPct val="150000"/>
              </a:lnSpc>
              <a:spcBef>
                <a:spcPts val="600"/>
              </a:spcBef>
              <a:spcAft>
                <a:spcPts val="0"/>
              </a:spcAft>
              <a:buClrTx/>
              <a:buSzTx/>
              <a:buFont typeface="Arial" pitchFamily="34" charset="0"/>
              <a:buChar char="•"/>
              <a:tabLst/>
              <a:defRPr/>
            </a:pPr>
            <a:r>
              <a:rPr lang="en-US" sz="2400" dirty="0">
                <a:cs typeface="Times New Roman" pitchFamily="18" charset="0"/>
              </a:rPr>
              <a:t>Identifies potentially </a:t>
            </a:r>
            <a:r>
              <a:rPr kumimoji="0" lang="en-US" sz="2400" i="0" u="none" strike="noStrike" kern="1200" cap="none" spc="0" normalizeH="0" baseline="0" noProof="0" dirty="0">
                <a:ln>
                  <a:noFill/>
                </a:ln>
                <a:effectLst/>
                <a:uLnTx/>
                <a:uFillTx/>
                <a:latin typeface="+mn-lt"/>
                <a:cs typeface="Times New Roman" pitchFamily="18" charset="0"/>
              </a:rPr>
              <a:t>deficient areas within the utility</a:t>
            </a:r>
          </a:p>
          <a:p>
            <a:pPr marL="342900" marR="0" lvl="0" indent="-342900" algn="l" defTabSz="914400" rtl="0" eaLnBrk="1" fontAlgn="auto" latinLnBrk="0" hangingPunct="1">
              <a:lnSpc>
                <a:spcPct val="150000"/>
              </a:lnSpc>
              <a:spcBef>
                <a:spcPts val="600"/>
              </a:spcBef>
              <a:spcAft>
                <a:spcPts val="0"/>
              </a:spcAft>
              <a:buClrTx/>
              <a:buSzTx/>
              <a:buFont typeface="Arial" pitchFamily="34" charset="0"/>
              <a:buChar char="•"/>
              <a:tabLst/>
              <a:defRPr/>
            </a:pPr>
            <a:r>
              <a:rPr kumimoji="0" lang="en-US" sz="2400" i="0" u="none" strike="noStrike" kern="1200" cap="none" spc="0" normalizeH="0" baseline="0" noProof="0" dirty="0">
                <a:ln>
                  <a:noFill/>
                </a:ln>
                <a:effectLst/>
                <a:uLnTx/>
                <a:uFillTx/>
                <a:latin typeface="+mn-lt"/>
                <a:cs typeface="Times New Roman" pitchFamily="18" charset="0"/>
              </a:rPr>
              <a:t>Shows the need to implement the use of benchmarks or performance indicators</a:t>
            </a:r>
          </a:p>
          <a:p>
            <a:pPr marL="342900" marR="0" lvl="0" indent="-342900" algn="l" defTabSz="914400" rtl="0" eaLnBrk="1" fontAlgn="auto" latinLnBrk="0" hangingPunct="1">
              <a:lnSpc>
                <a:spcPct val="150000"/>
              </a:lnSpc>
              <a:spcBef>
                <a:spcPts val="600"/>
              </a:spcBef>
              <a:spcAft>
                <a:spcPts val="0"/>
              </a:spcAft>
              <a:buClrTx/>
              <a:buSzTx/>
              <a:buFont typeface="Arial" pitchFamily="34" charset="0"/>
              <a:buChar char="•"/>
              <a:tabLst/>
              <a:defRPr/>
            </a:pPr>
            <a:r>
              <a:rPr kumimoji="0" lang="en-US" sz="2400" i="0" u="none" strike="noStrike" kern="1200" cap="none" spc="0" normalizeH="0" baseline="0" noProof="0" dirty="0">
                <a:ln>
                  <a:noFill/>
                </a:ln>
                <a:effectLst/>
                <a:uLnTx/>
                <a:uFillTx/>
                <a:latin typeface="+mn-lt"/>
                <a:cs typeface="Times New Roman" pitchFamily="18" charset="0"/>
              </a:rPr>
              <a:t>Asks the question “Where in our system are we losing water (and/or revenue)?”</a:t>
            </a:r>
          </a:p>
          <a:p>
            <a:pPr marL="342900" marR="0" lvl="0" indent="-342900" algn="l" defTabSz="914400" rtl="0" eaLnBrk="1" fontAlgn="auto" latinLnBrk="0" hangingPunct="1">
              <a:lnSpc>
                <a:spcPct val="150000"/>
              </a:lnSpc>
              <a:spcBef>
                <a:spcPts val="600"/>
              </a:spcBef>
              <a:spcAft>
                <a:spcPts val="0"/>
              </a:spcAft>
              <a:buClrTx/>
              <a:buSzTx/>
              <a:buFont typeface="Arial" pitchFamily="34" charset="0"/>
              <a:buChar char="•"/>
              <a:tabLst/>
              <a:defRPr/>
            </a:pPr>
            <a:r>
              <a:rPr kumimoji="0" lang="en-US" sz="2400" i="0" u="none" strike="noStrike" kern="1200" cap="none" spc="0" normalizeH="0" baseline="0" noProof="0" dirty="0">
                <a:ln>
                  <a:noFill/>
                </a:ln>
                <a:effectLst/>
                <a:uLnTx/>
                <a:uFillTx/>
                <a:latin typeface="+mn-lt"/>
                <a:cs typeface="Times New Roman" pitchFamily="18" charset="0"/>
              </a:rPr>
              <a:t>Asks “How can we minimize the losses</a:t>
            </a:r>
            <a:r>
              <a:rPr kumimoji="0" lang="en-US" sz="2400" i="0" u="none" strike="noStrike" kern="1200" cap="none" spc="0" normalizeH="0" baseline="0" noProof="0" dirty="0">
                <a:ln>
                  <a:noFill/>
                </a:ln>
                <a:effectLst/>
                <a:uLnTx/>
                <a:uFillTx/>
                <a:cs typeface="Times New Roman" pitchFamily="18" charset="0"/>
              </a:rPr>
              <a:t>?”</a:t>
            </a:r>
            <a:endParaRPr kumimoji="0" lang="en-US" sz="2400" b="1" i="0" u="none" strike="noStrike" kern="1200" cap="none" spc="0" normalizeH="0" baseline="0" noProof="0" dirty="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50000"/>
              </a:lnSpc>
              <a:spcAft>
                <a:spcPts val="0"/>
              </a:spcAft>
              <a:buClrTx/>
              <a:buSzTx/>
              <a:buFont typeface="Arial" pitchFamily="34" charset="0"/>
              <a:buChar char="•"/>
              <a:tabLst/>
              <a:defRPr/>
            </a:pPr>
            <a:r>
              <a:rPr kumimoji="0" lang="en-US" sz="2400" i="0" u="none" strike="noStrike" kern="1200" cap="none" spc="0" normalizeH="0" baseline="0" noProof="0" dirty="0">
                <a:ln>
                  <a:noFill/>
                </a:ln>
                <a:effectLst/>
                <a:uLnTx/>
                <a:uFillTx/>
                <a:latin typeface="+mn-lt"/>
                <a:cs typeface="Times New Roman" pitchFamily="18" charset="0"/>
              </a:rPr>
              <a:t>Determines value of lost </a:t>
            </a:r>
            <a:r>
              <a:rPr kumimoji="0" lang="en-US" sz="2400" i="0" u="none" strike="noStrike" kern="1200" cap="none" spc="0" normalizeH="0" baseline="0" noProof="0" dirty="0">
                <a:ln>
                  <a:noFill/>
                </a:ln>
                <a:effectLst/>
                <a:uLnTx/>
                <a:uFillTx/>
                <a:cs typeface="Times New Roman" pitchFamily="18" charset="0"/>
              </a:rPr>
              <a:t>water</a:t>
            </a:r>
            <a:endParaRPr kumimoji="0" lang="en-US" sz="2400" b="1" i="0" u="none" strike="noStrike" kern="1200" cap="none" spc="0" normalizeH="0" baseline="0" noProof="0" dirty="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50000"/>
              </a:lnSpc>
              <a:spcAft>
                <a:spcPts val="0"/>
              </a:spcAft>
              <a:buClrTx/>
              <a:buSzTx/>
              <a:buFont typeface="Arial" pitchFamily="34" charset="0"/>
              <a:buChar char="•"/>
              <a:tabLst/>
              <a:defRPr/>
            </a:pPr>
            <a:r>
              <a:rPr kumimoji="0" lang="en-US" sz="2400" b="1" i="0" u="none" strike="noStrike" kern="1200" cap="none" spc="0" normalizeH="0" baseline="0" noProof="0" dirty="0">
                <a:ln>
                  <a:noFill/>
                </a:ln>
                <a:effectLst/>
                <a:uLnTx/>
                <a:uFillTx/>
                <a:latin typeface="Times New Roman" pitchFamily="18" charset="0"/>
                <a:cs typeface="Times New Roman" pitchFamily="18" charset="0"/>
              </a:rPr>
              <a:t>Can increase utility financial standing</a:t>
            </a:r>
          </a:p>
          <a:p>
            <a:pPr marR="0" lvl="0" algn="l" defTabSz="914400" rtl="0" eaLnBrk="1" fontAlgn="auto" latinLnBrk="0" hangingPunct="1">
              <a:lnSpc>
                <a:spcPct val="100000"/>
              </a:lnSpc>
              <a:spcAft>
                <a:spcPts val="0"/>
              </a:spcAft>
              <a:buClrTx/>
              <a:buSzTx/>
              <a:tabLst/>
              <a:defRPr/>
            </a:pPr>
            <a:endParaRPr kumimoji="0" lang="en-US" sz="24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78600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76600" y="78854"/>
            <a:ext cx="5343525" cy="6696075"/>
          </a:xfrm>
          <a:prstGeom prst="rect">
            <a:avLst/>
          </a:prstGeom>
        </p:spPr>
      </p:pic>
      <p:sp>
        <p:nvSpPr>
          <p:cNvPr id="2" name="TextBox 1"/>
          <p:cNvSpPr txBox="1"/>
          <p:nvPr/>
        </p:nvSpPr>
        <p:spPr>
          <a:xfrm>
            <a:off x="1028700" y="1160736"/>
            <a:ext cx="1828800" cy="369332"/>
          </a:xfrm>
          <a:prstGeom prst="rect">
            <a:avLst/>
          </a:prstGeom>
          <a:noFill/>
        </p:spPr>
        <p:txBody>
          <a:bodyPr wrap="square" rtlCol="0">
            <a:spAutoFit/>
          </a:bodyPr>
          <a:lstStyle/>
          <a:p>
            <a:r>
              <a:rPr lang="en-US" dirty="0"/>
              <a:t>Water Supplied</a:t>
            </a:r>
          </a:p>
        </p:txBody>
      </p:sp>
      <p:sp>
        <p:nvSpPr>
          <p:cNvPr id="4" name="TextBox 3"/>
          <p:cNvSpPr txBox="1"/>
          <p:nvPr/>
        </p:nvSpPr>
        <p:spPr>
          <a:xfrm>
            <a:off x="381000" y="1828800"/>
            <a:ext cx="2743200" cy="369332"/>
          </a:xfrm>
          <a:prstGeom prst="rect">
            <a:avLst/>
          </a:prstGeom>
          <a:noFill/>
        </p:spPr>
        <p:txBody>
          <a:bodyPr wrap="square" rtlCol="0">
            <a:spAutoFit/>
          </a:bodyPr>
          <a:lstStyle/>
          <a:p>
            <a:r>
              <a:rPr lang="en-US" dirty="0"/>
              <a:t>Authorized Consumption</a:t>
            </a:r>
          </a:p>
        </p:txBody>
      </p:sp>
      <p:sp>
        <p:nvSpPr>
          <p:cNvPr id="5" name="TextBox 4"/>
          <p:cNvSpPr txBox="1"/>
          <p:nvPr/>
        </p:nvSpPr>
        <p:spPr>
          <a:xfrm>
            <a:off x="1209675" y="2565118"/>
            <a:ext cx="1466850" cy="861774"/>
          </a:xfrm>
          <a:prstGeom prst="rect">
            <a:avLst/>
          </a:prstGeom>
          <a:noFill/>
        </p:spPr>
        <p:txBody>
          <a:bodyPr wrap="square" rtlCol="0">
            <a:spAutoFit/>
          </a:bodyPr>
          <a:lstStyle/>
          <a:p>
            <a:r>
              <a:rPr lang="en-US" dirty="0"/>
              <a:t>Water Losses</a:t>
            </a:r>
          </a:p>
          <a:p>
            <a:pPr marL="285750" indent="-285750">
              <a:buClr>
                <a:srgbClr val="0000FF"/>
              </a:buClr>
              <a:buSzPct val="90000"/>
              <a:buFont typeface="Wingdings" panose="05000000000000000000" pitchFamily="2" charset="2"/>
              <a:buChar char="S"/>
            </a:pPr>
            <a:r>
              <a:rPr lang="en-US" sz="1600" dirty="0"/>
              <a:t>Apparent</a:t>
            </a:r>
          </a:p>
          <a:p>
            <a:pPr marL="285750" indent="-285750">
              <a:buClr>
                <a:srgbClr val="0000FF"/>
              </a:buClr>
              <a:buSzPct val="90000"/>
              <a:buFont typeface="Wingdings" panose="05000000000000000000" pitchFamily="2" charset="2"/>
              <a:buChar char="S"/>
            </a:pPr>
            <a:r>
              <a:rPr lang="en-US" sz="1600" dirty="0"/>
              <a:t>Real </a:t>
            </a:r>
          </a:p>
        </p:txBody>
      </p:sp>
      <p:sp>
        <p:nvSpPr>
          <p:cNvPr id="6" name="TextBox 5"/>
          <p:cNvSpPr txBox="1"/>
          <p:nvPr/>
        </p:nvSpPr>
        <p:spPr>
          <a:xfrm>
            <a:off x="914400" y="3713869"/>
            <a:ext cx="2133600" cy="369332"/>
          </a:xfrm>
          <a:prstGeom prst="rect">
            <a:avLst/>
          </a:prstGeom>
          <a:noFill/>
        </p:spPr>
        <p:txBody>
          <a:bodyPr wrap="square" rtlCol="0">
            <a:spAutoFit/>
          </a:bodyPr>
          <a:lstStyle/>
          <a:p>
            <a:r>
              <a:rPr lang="en-US" dirty="0"/>
              <a:t>Non-Revenue Water </a:t>
            </a:r>
          </a:p>
        </p:txBody>
      </p:sp>
      <p:sp>
        <p:nvSpPr>
          <p:cNvPr id="7" name="TextBox 6"/>
          <p:cNvSpPr txBox="1"/>
          <p:nvPr/>
        </p:nvSpPr>
        <p:spPr>
          <a:xfrm>
            <a:off x="1257300" y="4300537"/>
            <a:ext cx="1371600" cy="369332"/>
          </a:xfrm>
          <a:prstGeom prst="rect">
            <a:avLst/>
          </a:prstGeom>
          <a:noFill/>
        </p:spPr>
        <p:txBody>
          <a:bodyPr wrap="square" rtlCol="0">
            <a:spAutoFit/>
          </a:bodyPr>
          <a:lstStyle/>
          <a:p>
            <a:r>
              <a:rPr lang="en-US" dirty="0"/>
              <a:t>System Data</a:t>
            </a:r>
          </a:p>
        </p:txBody>
      </p:sp>
      <p:sp>
        <p:nvSpPr>
          <p:cNvPr id="8" name="TextBox 7"/>
          <p:cNvSpPr txBox="1"/>
          <p:nvPr/>
        </p:nvSpPr>
        <p:spPr>
          <a:xfrm>
            <a:off x="1409700" y="5105400"/>
            <a:ext cx="1143000" cy="369332"/>
          </a:xfrm>
          <a:prstGeom prst="rect">
            <a:avLst/>
          </a:prstGeom>
          <a:noFill/>
        </p:spPr>
        <p:txBody>
          <a:bodyPr wrap="square" rtlCol="0">
            <a:spAutoFit/>
          </a:bodyPr>
          <a:lstStyle/>
          <a:p>
            <a:r>
              <a:rPr lang="en-US" dirty="0"/>
              <a:t>Cost Data</a:t>
            </a:r>
          </a:p>
        </p:txBody>
      </p:sp>
      <p:sp>
        <p:nvSpPr>
          <p:cNvPr id="9" name="TextBox 8"/>
          <p:cNvSpPr txBox="1"/>
          <p:nvPr/>
        </p:nvSpPr>
        <p:spPr>
          <a:xfrm>
            <a:off x="1032294" y="5613315"/>
            <a:ext cx="1447800" cy="369332"/>
          </a:xfrm>
          <a:prstGeom prst="rect">
            <a:avLst/>
          </a:prstGeom>
          <a:noFill/>
        </p:spPr>
        <p:txBody>
          <a:bodyPr wrap="square" rtlCol="0">
            <a:spAutoFit/>
          </a:bodyPr>
          <a:lstStyle/>
          <a:p>
            <a:r>
              <a:rPr lang="en-US" dirty="0"/>
              <a:t>Validity Score</a:t>
            </a:r>
          </a:p>
        </p:txBody>
      </p:sp>
      <p:sp>
        <p:nvSpPr>
          <p:cNvPr id="10" name="TextBox 9"/>
          <p:cNvSpPr txBox="1"/>
          <p:nvPr/>
        </p:nvSpPr>
        <p:spPr>
          <a:xfrm>
            <a:off x="457200" y="6142796"/>
            <a:ext cx="2743200" cy="369332"/>
          </a:xfrm>
          <a:prstGeom prst="rect">
            <a:avLst/>
          </a:prstGeom>
          <a:noFill/>
        </p:spPr>
        <p:txBody>
          <a:bodyPr wrap="square" rtlCol="0">
            <a:spAutoFit/>
          </a:bodyPr>
          <a:lstStyle/>
          <a:p>
            <a:r>
              <a:rPr lang="en-US" dirty="0"/>
              <a:t>Priority Areas for Attention</a:t>
            </a:r>
          </a:p>
        </p:txBody>
      </p:sp>
      <p:sp>
        <p:nvSpPr>
          <p:cNvPr id="11" name="TextBox 10"/>
          <p:cNvSpPr txBox="1"/>
          <p:nvPr/>
        </p:nvSpPr>
        <p:spPr>
          <a:xfrm>
            <a:off x="327085" y="268494"/>
            <a:ext cx="2971800" cy="461665"/>
          </a:xfrm>
          <a:prstGeom prst="rect">
            <a:avLst/>
          </a:prstGeom>
          <a:noFill/>
        </p:spPr>
        <p:txBody>
          <a:bodyPr wrap="square" rtlCol="0">
            <a:spAutoFit/>
          </a:bodyPr>
          <a:lstStyle/>
          <a:p>
            <a:r>
              <a:rPr lang="en-US" sz="2400" b="1" u="sng" dirty="0">
                <a:solidFill>
                  <a:srgbClr val="0000FF"/>
                </a:solidFill>
              </a:rPr>
              <a:t>AWWA Water Audit</a:t>
            </a:r>
          </a:p>
        </p:txBody>
      </p:sp>
    </p:spTree>
    <p:extLst>
      <p:ext uri="{BB962C8B-B14F-4D97-AF65-F5344CB8AC3E}">
        <p14:creationId xmlns:p14="http://schemas.microsoft.com/office/powerpoint/2010/main" val="3182574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0" y="330200"/>
            <a:ext cx="9144000" cy="736600"/>
          </a:xfrm>
        </p:spPr>
        <p:txBody>
          <a:bodyPr>
            <a:normAutofit/>
            <a:scene3d>
              <a:camera prst="orthographicFront"/>
              <a:lightRig rig="soft" dir="t"/>
            </a:scene3d>
            <a:sp3d prstMaterial="softEdge">
              <a:bevelT w="0" h="0"/>
            </a:sp3d>
          </a:bodyPr>
          <a:lstStyle/>
          <a:p>
            <a:pPr algn="ctr" eaLnBrk="1" hangingPunct="1">
              <a:defRPr/>
            </a:pPr>
            <a:r>
              <a:rPr lang="en-US" sz="3600" dirty="0">
                <a:effectLst/>
                <a:latin typeface="+mn-lt"/>
                <a:cs typeface="Times New Roman" panose="02020603050405020304" pitchFamily="18" charset="0"/>
              </a:rPr>
              <a:t>Non-Revenue</a:t>
            </a:r>
            <a:r>
              <a:rPr lang="en-US" sz="3600" dirty="0">
                <a:latin typeface="+mn-lt"/>
                <a:cs typeface="Times New Roman" panose="02020603050405020304" pitchFamily="18" charset="0"/>
              </a:rPr>
              <a:t> Water</a:t>
            </a:r>
          </a:p>
        </p:txBody>
      </p:sp>
      <p:sp>
        <p:nvSpPr>
          <p:cNvPr id="34819" name="Rectangle 3"/>
          <p:cNvSpPr>
            <a:spLocks noChangeArrowheads="1"/>
          </p:cNvSpPr>
          <p:nvPr/>
        </p:nvSpPr>
        <p:spPr bwMode="auto">
          <a:xfrm>
            <a:off x="174625" y="1104900"/>
            <a:ext cx="8217762" cy="424732"/>
          </a:xfrm>
          <a:prstGeom prst="rect">
            <a:avLst/>
          </a:prstGeom>
          <a:noFill/>
          <a:ln w="9525">
            <a:noFill/>
            <a:miter lim="800000"/>
            <a:headEnd/>
            <a:tailEnd/>
          </a:ln>
        </p:spPr>
        <p:txBody>
          <a:bodyPr wrap="none">
            <a:spAutoFit/>
          </a:bodyPr>
          <a:lstStyle/>
          <a:p>
            <a:pPr>
              <a:lnSpc>
                <a:spcPct val="90000"/>
              </a:lnSpc>
              <a:spcBef>
                <a:spcPct val="20000"/>
              </a:spcBef>
              <a:buClr>
                <a:schemeClr val="accent1"/>
              </a:buClr>
              <a:buFont typeface="Wingdings" pitchFamily="2" charset="2"/>
              <a:buNone/>
            </a:pPr>
            <a:r>
              <a:rPr lang="en-US" sz="2400" b="1" dirty="0">
                <a:solidFill>
                  <a:srgbClr val="0000FF"/>
                </a:solidFill>
                <a:latin typeface="Arial" charset="0"/>
              </a:rPr>
              <a:t>Unaccounted-for-Water     Non-Revenue Water (NRW) =</a:t>
            </a:r>
          </a:p>
        </p:txBody>
      </p:sp>
      <p:grpSp>
        <p:nvGrpSpPr>
          <p:cNvPr id="2" name="Group 71"/>
          <p:cNvGrpSpPr>
            <a:grpSpLocks/>
          </p:cNvGrpSpPr>
          <p:nvPr/>
        </p:nvGrpSpPr>
        <p:grpSpPr bwMode="auto">
          <a:xfrm>
            <a:off x="2362200" y="4724400"/>
            <a:ext cx="3048000" cy="1235075"/>
            <a:chOff x="1536" y="3072"/>
            <a:chExt cx="1920" cy="778"/>
          </a:xfrm>
        </p:grpSpPr>
        <p:grpSp>
          <p:nvGrpSpPr>
            <p:cNvPr id="3" name="Group 4"/>
            <p:cNvGrpSpPr>
              <a:grpSpLocks/>
            </p:cNvGrpSpPr>
            <p:nvPr/>
          </p:nvGrpSpPr>
          <p:grpSpPr bwMode="auto">
            <a:xfrm>
              <a:off x="2160" y="3072"/>
              <a:ext cx="528" cy="490"/>
              <a:chOff x="4608" y="3216"/>
              <a:chExt cx="451" cy="490"/>
            </a:xfrm>
          </p:grpSpPr>
          <p:sp>
            <p:nvSpPr>
              <p:cNvPr id="34882" name="Freeform 5"/>
              <p:cNvSpPr>
                <a:spLocks/>
              </p:cNvSpPr>
              <p:nvPr/>
            </p:nvSpPr>
            <p:spPr bwMode="auto">
              <a:xfrm>
                <a:off x="4992" y="3264"/>
                <a:ext cx="67" cy="203"/>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sp>
            <p:nvSpPr>
              <p:cNvPr id="34883" name="Freeform 6"/>
              <p:cNvSpPr>
                <a:spLocks/>
              </p:cNvSpPr>
              <p:nvPr/>
            </p:nvSpPr>
            <p:spPr bwMode="auto">
              <a:xfrm>
                <a:off x="4944" y="3504"/>
                <a:ext cx="68" cy="202"/>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sp>
            <p:nvSpPr>
              <p:cNvPr id="34884" name="Freeform 7"/>
              <p:cNvSpPr>
                <a:spLocks/>
              </p:cNvSpPr>
              <p:nvPr/>
            </p:nvSpPr>
            <p:spPr bwMode="auto">
              <a:xfrm>
                <a:off x="4608" y="3216"/>
                <a:ext cx="68" cy="202"/>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sp>
            <p:nvSpPr>
              <p:cNvPr id="34885" name="Freeform 8"/>
              <p:cNvSpPr>
                <a:spLocks/>
              </p:cNvSpPr>
              <p:nvPr/>
            </p:nvSpPr>
            <p:spPr bwMode="auto">
              <a:xfrm>
                <a:off x="4800" y="3360"/>
                <a:ext cx="51" cy="203"/>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grpSp>
        <p:grpSp>
          <p:nvGrpSpPr>
            <p:cNvPr id="4" name="Group 9"/>
            <p:cNvGrpSpPr>
              <a:grpSpLocks/>
            </p:cNvGrpSpPr>
            <p:nvPr/>
          </p:nvGrpSpPr>
          <p:grpSpPr bwMode="auto">
            <a:xfrm>
              <a:off x="2928" y="3072"/>
              <a:ext cx="528" cy="490"/>
              <a:chOff x="4608" y="3216"/>
              <a:chExt cx="451" cy="490"/>
            </a:xfrm>
          </p:grpSpPr>
          <p:sp>
            <p:nvSpPr>
              <p:cNvPr id="34878" name="Freeform 10"/>
              <p:cNvSpPr>
                <a:spLocks/>
              </p:cNvSpPr>
              <p:nvPr/>
            </p:nvSpPr>
            <p:spPr bwMode="auto">
              <a:xfrm>
                <a:off x="4992" y="3264"/>
                <a:ext cx="67" cy="203"/>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sp>
            <p:nvSpPr>
              <p:cNvPr id="34879" name="Freeform 11"/>
              <p:cNvSpPr>
                <a:spLocks/>
              </p:cNvSpPr>
              <p:nvPr/>
            </p:nvSpPr>
            <p:spPr bwMode="auto">
              <a:xfrm>
                <a:off x="4944" y="3504"/>
                <a:ext cx="68" cy="202"/>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sp>
            <p:nvSpPr>
              <p:cNvPr id="34880" name="Freeform 12"/>
              <p:cNvSpPr>
                <a:spLocks/>
              </p:cNvSpPr>
              <p:nvPr/>
            </p:nvSpPr>
            <p:spPr bwMode="auto">
              <a:xfrm>
                <a:off x="4608" y="3216"/>
                <a:ext cx="68" cy="202"/>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sp>
            <p:nvSpPr>
              <p:cNvPr id="34881" name="Freeform 13"/>
              <p:cNvSpPr>
                <a:spLocks/>
              </p:cNvSpPr>
              <p:nvPr/>
            </p:nvSpPr>
            <p:spPr bwMode="auto">
              <a:xfrm>
                <a:off x="4800" y="3360"/>
                <a:ext cx="51" cy="203"/>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grpSp>
        <p:grpSp>
          <p:nvGrpSpPr>
            <p:cNvPr id="5" name="Group 14"/>
            <p:cNvGrpSpPr>
              <a:grpSpLocks/>
            </p:cNvGrpSpPr>
            <p:nvPr/>
          </p:nvGrpSpPr>
          <p:grpSpPr bwMode="auto">
            <a:xfrm>
              <a:off x="1536" y="3360"/>
              <a:ext cx="528" cy="490"/>
              <a:chOff x="4608" y="3216"/>
              <a:chExt cx="451" cy="490"/>
            </a:xfrm>
          </p:grpSpPr>
          <p:sp>
            <p:nvSpPr>
              <p:cNvPr id="34874" name="Freeform 15"/>
              <p:cNvSpPr>
                <a:spLocks/>
              </p:cNvSpPr>
              <p:nvPr/>
            </p:nvSpPr>
            <p:spPr bwMode="auto">
              <a:xfrm>
                <a:off x="4992" y="3264"/>
                <a:ext cx="67" cy="203"/>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sp>
            <p:nvSpPr>
              <p:cNvPr id="34875" name="Freeform 16"/>
              <p:cNvSpPr>
                <a:spLocks/>
              </p:cNvSpPr>
              <p:nvPr/>
            </p:nvSpPr>
            <p:spPr bwMode="auto">
              <a:xfrm>
                <a:off x="4944" y="3504"/>
                <a:ext cx="68" cy="202"/>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sp>
            <p:nvSpPr>
              <p:cNvPr id="34876" name="Freeform 17"/>
              <p:cNvSpPr>
                <a:spLocks/>
              </p:cNvSpPr>
              <p:nvPr/>
            </p:nvSpPr>
            <p:spPr bwMode="auto">
              <a:xfrm>
                <a:off x="4608" y="3216"/>
                <a:ext cx="68" cy="202"/>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sp>
            <p:nvSpPr>
              <p:cNvPr id="34877" name="Freeform 18"/>
              <p:cNvSpPr>
                <a:spLocks/>
              </p:cNvSpPr>
              <p:nvPr/>
            </p:nvSpPr>
            <p:spPr bwMode="auto">
              <a:xfrm>
                <a:off x="4800" y="3360"/>
                <a:ext cx="51" cy="203"/>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latin typeface="Arial" pitchFamily="34" charset="0"/>
                </a:endParaRPr>
              </a:p>
            </p:txBody>
          </p:sp>
        </p:grpSp>
      </p:grpSp>
      <p:grpSp>
        <p:nvGrpSpPr>
          <p:cNvPr id="6" name="Group 24"/>
          <p:cNvGrpSpPr>
            <a:grpSpLocks/>
          </p:cNvGrpSpPr>
          <p:nvPr/>
        </p:nvGrpSpPr>
        <p:grpSpPr bwMode="auto">
          <a:xfrm>
            <a:off x="685800" y="1600200"/>
            <a:ext cx="1752600" cy="1387475"/>
            <a:chOff x="528" y="960"/>
            <a:chExt cx="1104" cy="874"/>
          </a:xfrm>
        </p:grpSpPr>
        <p:grpSp>
          <p:nvGrpSpPr>
            <p:cNvPr id="7" name="Group 25"/>
            <p:cNvGrpSpPr>
              <a:grpSpLocks/>
            </p:cNvGrpSpPr>
            <p:nvPr/>
          </p:nvGrpSpPr>
          <p:grpSpPr bwMode="auto">
            <a:xfrm>
              <a:off x="720" y="1344"/>
              <a:ext cx="528" cy="490"/>
              <a:chOff x="4608" y="3216"/>
              <a:chExt cx="451" cy="490"/>
            </a:xfrm>
          </p:grpSpPr>
          <p:sp>
            <p:nvSpPr>
              <p:cNvPr id="34867" name="Freeform 26"/>
              <p:cNvSpPr>
                <a:spLocks/>
              </p:cNvSpPr>
              <p:nvPr/>
            </p:nvSpPr>
            <p:spPr bwMode="auto">
              <a:xfrm>
                <a:off x="4992" y="3264"/>
                <a:ext cx="67" cy="203"/>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solidFill>
                    <a:srgbClr val="0000FF"/>
                  </a:solidFill>
                  <a:latin typeface="Arial" pitchFamily="34" charset="0"/>
                </a:endParaRPr>
              </a:p>
            </p:txBody>
          </p:sp>
          <p:sp>
            <p:nvSpPr>
              <p:cNvPr id="34868" name="Freeform 27"/>
              <p:cNvSpPr>
                <a:spLocks/>
              </p:cNvSpPr>
              <p:nvPr/>
            </p:nvSpPr>
            <p:spPr bwMode="auto">
              <a:xfrm>
                <a:off x="4944" y="3504"/>
                <a:ext cx="68" cy="202"/>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solidFill>
                    <a:srgbClr val="0000FF"/>
                  </a:solidFill>
                  <a:latin typeface="Arial" pitchFamily="34" charset="0"/>
                </a:endParaRPr>
              </a:p>
            </p:txBody>
          </p:sp>
          <p:sp>
            <p:nvSpPr>
              <p:cNvPr id="34869" name="Freeform 28"/>
              <p:cNvSpPr>
                <a:spLocks/>
              </p:cNvSpPr>
              <p:nvPr/>
            </p:nvSpPr>
            <p:spPr bwMode="auto">
              <a:xfrm>
                <a:off x="4608" y="3216"/>
                <a:ext cx="68" cy="202"/>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solidFill>
                    <a:srgbClr val="0000FF"/>
                  </a:solidFill>
                  <a:latin typeface="Arial" pitchFamily="34" charset="0"/>
                </a:endParaRPr>
              </a:p>
            </p:txBody>
          </p:sp>
          <p:sp>
            <p:nvSpPr>
              <p:cNvPr id="34870" name="Freeform 29"/>
              <p:cNvSpPr>
                <a:spLocks/>
              </p:cNvSpPr>
              <p:nvPr/>
            </p:nvSpPr>
            <p:spPr bwMode="auto">
              <a:xfrm>
                <a:off x="4800" y="3360"/>
                <a:ext cx="51" cy="203"/>
              </a:xfrm>
              <a:custGeom>
                <a:avLst/>
                <a:gdLst>
                  <a:gd name="T0" fmla="*/ 39 w 130"/>
                  <a:gd name="T1" fmla="*/ 117 h 305"/>
                  <a:gd name="T2" fmla="*/ 0 w 130"/>
                  <a:gd name="T3" fmla="*/ 201 h 305"/>
                  <a:gd name="T4" fmla="*/ 26 w 130"/>
                  <a:gd name="T5" fmla="*/ 305 h 305"/>
                  <a:gd name="T6" fmla="*/ 91 w 130"/>
                  <a:gd name="T7" fmla="*/ 292 h 305"/>
                  <a:gd name="T8" fmla="*/ 130 w 130"/>
                  <a:gd name="T9" fmla="*/ 195 h 305"/>
                  <a:gd name="T10" fmla="*/ 65 w 130"/>
                  <a:gd name="T11" fmla="*/ 0 h 305"/>
                  <a:gd name="T12" fmla="*/ 39 w 130"/>
                  <a:gd name="T13" fmla="*/ 117 h 305"/>
                  <a:gd name="T14" fmla="*/ 0 60000 65536"/>
                  <a:gd name="T15" fmla="*/ 0 60000 65536"/>
                  <a:gd name="T16" fmla="*/ 0 60000 65536"/>
                  <a:gd name="T17" fmla="*/ 0 60000 65536"/>
                  <a:gd name="T18" fmla="*/ 0 60000 65536"/>
                  <a:gd name="T19" fmla="*/ 0 60000 65536"/>
                  <a:gd name="T20" fmla="*/ 0 60000 65536"/>
                  <a:gd name="T21" fmla="*/ 0 w 130"/>
                  <a:gd name="T22" fmla="*/ 0 h 305"/>
                  <a:gd name="T23" fmla="*/ 130 w 130"/>
                  <a:gd name="T24" fmla="*/ 305 h 3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305">
                    <a:moveTo>
                      <a:pt x="39" y="117"/>
                    </a:moveTo>
                    <a:lnTo>
                      <a:pt x="0" y="201"/>
                    </a:lnTo>
                    <a:lnTo>
                      <a:pt x="26" y="305"/>
                    </a:lnTo>
                    <a:lnTo>
                      <a:pt x="91" y="292"/>
                    </a:lnTo>
                    <a:lnTo>
                      <a:pt x="130" y="195"/>
                    </a:lnTo>
                    <a:lnTo>
                      <a:pt x="65" y="0"/>
                    </a:lnTo>
                    <a:lnTo>
                      <a:pt x="39" y="117"/>
                    </a:lnTo>
                    <a:close/>
                  </a:path>
                </a:pathLst>
              </a:custGeom>
              <a:solidFill>
                <a:srgbClr val="CCFFFF"/>
              </a:solidFill>
              <a:ln w="9525">
                <a:solidFill>
                  <a:schemeClr val="tx1"/>
                </a:solidFill>
                <a:round/>
                <a:headEnd/>
                <a:tailEnd/>
              </a:ln>
            </p:spPr>
            <p:txBody>
              <a:bodyPr/>
              <a:lstStyle/>
              <a:p>
                <a:endParaRPr lang="en-US" dirty="0">
                  <a:solidFill>
                    <a:srgbClr val="0000FF"/>
                  </a:solidFill>
                  <a:latin typeface="Arial" pitchFamily="34" charset="0"/>
                </a:endParaRPr>
              </a:p>
            </p:txBody>
          </p:sp>
        </p:grpSp>
        <p:sp>
          <p:nvSpPr>
            <p:cNvPr id="34866" name="Text Box 30"/>
            <p:cNvSpPr txBox="1">
              <a:spLocks noChangeArrowheads="1"/>
            </p:cNvSpPr>
            <p:nvPr/>
          </p:nvSpPr>
          <p:spPr bwMode="auto">
            <a:xfrm>
              <a:off x="528" y="960"/>
              <a:ext cx="1104" cy="213"/>
            </a:xfrm>
            <a:prstGeom prst="rect">
              <a:avLst/>
            </a:prstGeom>
            <a:noFill/>
            <a:ln w="9525">
              <a:noFill/>
              <a:miter lim="800000"/>
              <a:headEnd/>
              <a:tailEnd/>
            </a:ln>
          </p:spPr>
          <p:txBody>
            <a:bodyPr>
              <a:spAutoFit/>
            </a:bodyPr>
            <a:lstStyle/>
            <a:p>
              <a:pPr>
                <a:spcBef>
                  <a:spcPct val="50000"/>
                </a:spcBef>
              </a:pPr>
              <a:r>
                <a:rPr lang="en-US" sz="1600" b="1" dirty="0">
                  <a:solidFill>
                    <a:srgbClr val="0000FF"/>
                  </a:solidFill>
                  <a:latin typeface="Arial" charset="0"/>
                </a:rPr>
                <a:t>Real Losses</a:t>
              </a:r>
            </a:p>
          </p:txBody>
        </p:sp>
      </p:grpSp>
      <p:grpSp>
        <p:nvGrpSpPr>
          <p:cNvPr id="8" name="Group 31"/>
          <p:cNvGrpSpPr>
            <a:grpSpLocks/>
          </p:cNvGrpSpPr>
          <p:nvPr/>
        </p:nvGrpSpPr>
        <p:grpSpPr bwMode="auto">
          <a:xfrm>
            <a:off x="2438400" y="1524000"/>
            <a:ext cx="2438400" cy="1600200"/>
            <a:chOff x="1632" y="960"/>
            <a:chExt cx="1536" cy="1008"/>
          </a:xfrm>
        </p:grpSpPr>
        <p:sp>
          <p:nvSpPr>
            <p:cNvPr id="34861" name="AutoShape 32"/>
            <p:cNvSpPr>
              <a:spLocks noChangeArrowheads="1"/>
            </p:cNvSpPr>
            <p:nvPr/>
          </p:nvSpPr>
          <p:spPr bwMode="auto">
            <a:xfrm>
              <a:off x="1632" y="1152"/>
              <a:ext cx="384" cy="336"/>
            </a:xfrm>
            <a:prstGeom prst="plus">
              <a:avLst>
                <a:gd name="adj" fmla="val 25000"/>
              </a:avLst>
            </a:prstGeom>
            <a:solidFill>
              <a:srgbClr val="FFC000"/>
            </a:solidFill>
            <a:ln w="9525">
              <a:solidFill>
                <a:schemeClr val="tx1"/>
              </a:solidFill>
              <a:miter lim="800000"/>
              <a:headEnd/>
              <a:tailEnd/>
            </a:ln>
          </p:spPr>
          <p:txBody>
            <a:bodyPr wrap="none" anchor="ctr"/>
            <a:lstStyle/>
            <a:p>
              <a:endParaRPr lang="en-US" dirty="0">
                <a:solidFill>
                  <a:srgbClr val="0000FF"/>
                </a:solidFill>
                <a:latin typeface="Arial" pitchFamily="34" charset="0"/>
              </a:endParaRPr>
            </a:p>
          </p:txBody>
        </p:sp>
        <p:grpSp>
          <p:nvGrpSpPr>
            <p:cNvPr id="9" name="Group 33"/>
            <p:cNvGrpSpPr>
              <a:grpSpLocks/>
            </p:cNvGrpSpPr>
            <p:nvPr/>
          </p:nvGrpSpPr>
          <p:grpSpPr bwMode="auto">
            <a:xfrm>
              <a:off x="2064" y="960"/>
              <a:ext cx="1104" cy="1008"/>
              <a:chOff x="2064" y="960"/>
              <a:chExt cx="1104" cy="1008"/>
            </a:xfrm>
          </p:grpSpPr>
          <p:pic>
            <p:nvPicPr>
              <p:cNvPr id="34863" name="Picture 34" descr="pencil">
                <a:hlinkClick r:id="rId3"/>
              </p:cNvPr>
              <p:cNvPicPr>
                <a:picLocks noChangeAspect="1" noChangeArrowheads="1"/>
              </p:cNvPicPr>
              <p:nvPr/>
            </p:nvPicPr>
            <p:blipFill>
              <a:blip r:embed="rId4" cstate="print"/>
              <a:srcRect/>
              <a:stretch>
                <a:fillRect/>
              </a:stretch>
            </p:blipFill>
            <p:spPr bwMode="auto">
              <a:xfrm>
                <a:off x="2400" y="1440"/>
                <a:ext cx="401" cy="528"/>
              </a:xfrm>
              <a:prstGeom prst="rect">
                <a:avLst/>
              </a:prstGeom>
              <a:noFill/>
              <a:ln w="15875">
                <a:solidFill>
                  <a:schemeClr val="accent1"/>
                </a:solidFill>
                <a:miter lim="800000"/>
                <a:headEnd/>
                <a:tailEnd/>
              </a:ln>
            </p:spPr>
          </p:pic>
          <p:sp>
            <p:nvSpPr>
              <p:cNvPr id="34864" name="Text Box 35"/>
              <p:cNvSpPr txBox="1">
                <a:spLocks noChangeArrowheads="1"/>
              </p:cNvSpPr>
              <p:nvPr/>
            </p:nvSpPr>
            <p:spPr bwMode="auto">
              <a:xfrm>
                <a:off x="2064" y="960"/>
                <a:ext cx="1104" cy="368"/>
              </a:xfrm>
              <a:prstGeom prst="rect">
                <a:avLst/>
              </a:prstGeom>
              <a:noFill/>
              <a:ln w="9525">
                <a:noFill/>
                <a:miter lim="800000"/>
                <a:headEnd/>
                <a:tailEnd/>
              </a:ln>
            </p:spPr>
            <p:txBody>
              <a:bodyPr>
                <a:spAutoFit/>
              </a:bodyPr>
              <a:lstStyle/>
              <a:p>
                <a:pPr>
                  <a:spcBef>
                    <a:spcPct val="50000"/>
                  </a:spcBef>
                </a:pPr>
                <a:r>
                  <a:rPr lang="en-US" sz="1600" b="1" dirty="0">
                    <a:solidFill>
                      <a:srgbClr val="0000FF"/>
                    </a:solidFill>
                    <a:latin typeface="Arial" charset="0"/>
                  </a:rPr>
                  <a:t>Apparent Losses</a:t>
                </a:r>
              </a:p>
            </p:txBody>
          </p:sp>
        </p:grpSp>
      </p:grpSp>
      <p:grpSp>
        <p:nvGrpSpPr>
          <p:cNvPr id="10" name="Group 74"/>
          <p:cNvGrpSpPr>
            <a:grpSpLocks/>
          </p:cNvGrpSpPr>
          <p:nvPr/>
        </p:nvGrpSpPr>
        <p:grpSpPr bwMode="auto">
          <a:xfrm>
            <a:off x="4876800" y="1584325"/>
            <a:ext cx="3352800" cy="1616075"/>
            <a:chOff x="2976" y="1046"/>
            <a:chExt cx="2112" cy="1018"/>
          </a:xfrm>
        </p:grpSpPr>
        <p:sp>
          <p:nvSpPr>
            <p:cNvPr id="34857" name="AutoShape 41"/>
            <p:cNvSpPr>
              <a:spLocks noChangeArrowheads="1"/>
            </p:cNvSpPr>
            <p:nvPr/>
          </p:nvSpPr>
          <p:spPr bwMode="auto">
            <a:xfrm>
              <a:off x="2976" y="1200"/>
              <a:ext cx="384" cy="336"/>
            </a:xfrm>
            <a:prstGeom prst="plus">
              <a:avLst>
                <a:gd name="adj" fmla="val 25000"/>
              </a:avLst>
            </a:prstGeom>
            <a:solidFill>
              <a:srgbClr val="FFC000"/>
            </a:solidFill>
            <a:ln w="9525">
              <a:solidFill>
                <a:schemeClr val="tx1"/>
              </a:solidFill>
              <a:miter lim="800000"/>
              <a:headEnd/>
              <a:tailEnd/>
            </a:ln>
          </p:spPr>
          <p:txBody>
            <a:bodyPr wrap="none" anchor="ctr"/>
            <a:lstStyle/>
            <a:p>
              <a:endParaRPr lang="en-US" dirty="0">
                <a:solidFill>
                  <a:srgbClr val="0000FF"/>
                </a:solidFill>
                <a:latin typeface="Arial" pitchFamily="34" charset="0"/>
              </a:endParaRPr>
            </a:p>
          </p:txBody>
        </p:sp>
        <p:grpSp>
          <p:nvGrpSpPr>
            <p:cNvPr id="11" name="Group 70"/>
            <p:cNvGrpSpPr>
              <a:grpSpLocks/>
            </p:cNvGrpSpPr>
            <p:nvPr/>
          </p:nvGrpSpPr>
          <p:grpSpPr bwMode="auto">
            <a:xfrm>
              <a:off x="3504" y="1046"/>
              <a:ext cx="1584" cy="1018"/>
              <a:chOff x="3504" y="1046"/>
              <a:chExt cx="1584" cy="1018"/>
            </a:xfrm>
          </p:grpSpPr>
          <p:sp>
            <p:nvSpPr>
              <p:cNvPr id="34859" name="Rectangle 42"/>
              <p:cNvSpPr>
                <a:spLocks noChangeArrowheads="1"/>
              </p:cNvSpPr>
              <p:nvPr/>
            </p:nvSpPr>
            <p:spPr bwMode="auto">
              <a:xfrm>
                <a:off x="3504" y="1046"/>
                <a:ext cx="1584" cy="368"/>
              </a:xfrm>
              <a:prstGeom prst="rect">
                <a:avLst/>
              </a:prstGeom>
              <a:noFill/>
              <a:ln w="9525">
                <a:noFill/>
                <a:miter lim="800000"/>
                <a:headEnd/>
                <a:tailEnd/>
              </a:ln>
            </p:spPr>
            <p:txBody>
              <a:bodyPr>
                <a:spAutoFit/>
              </a:bodyPr>
              <a:lstStyle/>
              <a:p>
                <a:r>
                  <a:rPr lang="en-US" sz="1600" b="1" dirty="0">
                    <a:solidFill>
                      <a:srgbClr val="0000FF"/>
                    </a:solidFill>
                    <a:latin typeface="Arial" charset="0"/>
                  </a:rPr>
                  <a:t>Unbilled Authorized </a:t>
                </a:r>
              </a:p>
              <a:p>
                <a:r>
                  <a:rPr lang="en-US" sz="1600" b="1" dirty="0">
                    <a:solidFill>
                      <a:srgbClr val="0000FF"/>
                    </a:solidFill>
                    <a:latin typeface="Arial" charset="0"/>
                  </a:rPr>
                  <a:t>Consumption</a:t>
                </a:r>
              </a:p>
            </p:txBody>
          </p:sp>
          <p:pic>
            <p:nvPicPr>
              <p:cNvPr id="34860" name="Picture 43" descr="42kxa0ay[1]"/>
              <p:cNvPicPr>
                <a:picLocks noChangeAspect="1" noChangeArrowheads="1"/>
              </p:cNvPicPr>
              <p:nvPr/>
            </p:nvPicPr>
            <p:blipFill>
              <a:blip r:embed="rId5" cstate="print"/>
              <a:srcRect/>
              <a:stretch>
                <a:fillRect/>
              </a:stretch>
            </p:blipFill>
            <p:spPr bwMode="auto">
              <a:xfrm>
                <a:off x="3867" y="1440"/>
                <a:ext cx="501" cy="624"/>
              </a:xfrm>
              <a:prstGeom prst="rect">
                <a:avLst/>
              </a:prstGeom>
              <a:noFill/>
              <a:ln w="9525">
                <a:noFill/>
                <a:miter lim="800000"/>
                <a:headEnd/>
                <a:tailEnd/>
              </a:ln>
            </p:spPr>
          </p:pic>
        </p:grpSp>
      </p:grpSp>
      <p:sp>
        <p:nvSpPr>
          <p:cNvPr id="34824" name="Rectangle 45"/>
          <p:cNvSpPr>
            <a:spLocks noChangeArrowheads="1"/>
          </p:cNvSpPr>
          <p:nvPr/>
        </p:nvSpPr>
        <p:spPr bwMode="auto">
          <a:xfrm>
            <a:off x="381000" y="4419600"/>
            <a:ext cx="914400" cy="609600"/>
          </a:xfrm>
          <a:prstGeom prst="rect">
            <a:avLst/>
          </a:prstGeom>
          <a:solidFill>
            <a:srgbClr val="808080"/>
          </a:solidFill>
          <a:ln w="9525">
            <a:solidFill>
              <a:schemeClr val="tx1"/>
            </a:solidFill>
            <a:miter lim="800000"/>
            <a:headEnd/>
            <a:tailEnd/>
          </a:ln>
        </p:spPr>
        <p:txBody>
          <a:bodyPr wrap="none" anchor="ctr"/>
          <a:lstStyle/>
          <a:p>
            <a:r>
              <a:rPr lang="en-US" sz="2400" b="1" dirty="0">
                <a:latin typeface="Arial" charset="0"/>
              </a:rPr>
              <a:t>WTP</a:t>
            </a:r>
          </a:p>
        </p:txBody>
      </p:sp>
      <p:sp>
        <p:nvSpPr>
          <p:cNvPr id="34825" name="Line 46"/>
          <p:cNvSpPr>
            <a:spLocks noChangeShapeType="1"/>
          </p:cNvSpPr>
          <p:nvPr/>
        </p:nvSpPr>
        <p:spPr bwMode="auto">
          <a:xfrm>
            <a:off x="1371600" y="4724400"/>
            <a:ext cx="762000" cy="0"/>
          </a:xfrm>
          <a:prstGeom prst="line">
            <a:avLst/>
          </a:prstGeom>
          <a:noFill/>
          <a:ln w="19050">
            <a:solidFill>
              <a:schemeClr val="tx1"/>
            </a:solidFill>
            <a:round/>
            <a:headEnd/>
            <a:tailEnd type="stealth" w="lg" len="lg"/>
          </a:ln>
        </p:spPr>
        <p:txBody>
          <a:bodyPr/>
          <a:lstStyle/>
          <a:p>
            <a:endParaRPr lang="en-US" dirty="0">
              <a:latin typeface="Arial" pitchFamily="34" charset="0"/>
            </a:endParaRPr>
          </a:p>
        </p:txBody>
      </p:sp>
      <p:sp>
        <p:nvSpPr>
          <p:cNvPr id="34826" name="AutoShape 47"/>
          <p:cNvSpPr>
            <a:spLocks noChangeArrowheads="1"/>
          </p:cNvSpPr>
          <p:nvPr/>
        </p:nvSpPr>
        <p:spPr bwMode="auto">
          <a:xfrm>
            <a:off x="2209800" y="4267200"/>
            <a:ext cx="914400" cy="914400"/>
          </a:xfrm>
          <a:prstGeom prst="can">
            <a:avLst>
              <a:gd name="adj" fmla="val 25000"/>
            </a:avLst>
          </a:prstGeom>
          <a:solidFill>
            <a:srgbClr val="CC3300"/>
          </a:solidFill>
          <a:ln w="9525">
            <a:solidFill>
              <a:schemeClr val="tx1"/>
            </a:solidFill>
            <a:round/>
            <a:headEnd/>
            <a:tailEnd/>
          </a:ln>
        </p:spPr>
        <p:txBody>
          <a:bodyPr wrap="none" anchor="ctr"/>
          <a:lstStyle/>
          <a:p>
            <a:endParaRPr lang="en-US" sz="2400" b="1" dirty="0">
              <a:latin typeface="Arial" charset="0"/>
            </a:endParaRPr>
          </a:p>
        </p:txBody>
      </p:sp>
      <p:sp>
        <p:nvSpPr>
          <p:cNvPr id="34827" name="Line 48"/>
          <p:cNvSpPr>
            <a:spLocks noChangeShapeType="1"/>
          </p:cNvSpPr>
          <p:nvPr/>
        </p:nvSpPr>
        <p:spPr bwMode="auto">
          <a:xfrm>
            <a:off x="3200400" y="4724400"/>
            <a:ext cx="1371600" cy="0"/>
          </a:xfrm>
          <a:prstGeom prst="line">
            <a:avLst/>
          </a:prstGeom>
          <a:noFill/>
          <a:ln w="19050">
            <a:solidFill>
              <a:schemeClr val="tx1"/>
            </a:solidFill>
            <a:round/>
            <a:headEnd/>
            <a:tailEnd type="stealth" w="lg" len="lg"/>
          </a:ln>
        </p:spPr>
        <p:txBody>
          <a:bodyPr/>
          <a:lstStyle/>
          <a:p>
            <a:endParaRPr lang="en-US" dirty="0">
              <a:latin typeface="Arial" pitchFamily="34" charset="0"/>
            </a:endParaRPr>
          </a:p>
        </p:txBody>
      </p:sp>
      <p:grpSp>
        <p:nvGrpSpPr>
          <p:cNvPr id="12" name="Group 49"/>
          <p:cNvGrpSpPr>
            <a:grpSpLocks/>
          </p:cNvGrpSpPr>
          <p:nvPr/>
        </p:nvGrpSpPr>
        <p:grpSpPr bwMode="auto">
          <a:xfrm>
            <a:off x="4495800" y="4190999"/>
            <a:ext cx="1250950" cy="931863"/>
            <a:chOff x="3024" y="2016"/>
            <a:chExt cx="768" cy="624"/>
          </a:xfrm>
        </p:grpSpPr>
        <p:sp>
          <p:nvSpPr>
            <p:cNvPr id="34849" name="Line 50"/>
            <p:cNvSpPr>
              <a:spLocks noChangeShapeType="1"/>
            </p:cNvSpPr>
            <p:nvPr/>
          </p:nvSpPr>
          <p:spPr bwMode="auto">
            <a:xfrm>
              <a:off x="3024" y="2016"/>
              <a:ext cx="336" cy="624"/>
            </a:xfrm>
            <a:prstGeom prst="line">
              <a:avLst/>
            </a:prstGeom>
            <a:noFill/>
            <a:ln w="22225">
              <a:solidFill>
                <a:schemeClr val="tx1"/>
              </a:solidFill>
              <a:round/>
              <a:headEnd/>
              <a:tailEnd type="none" w="lg" len="lg"/>
            </a:ln>
          </p:spPr>
          <p:txBody>
            <a:bodyPr/>
            <a:lstStyle/>
            <a:p>
              <a:endParaRPr lang="en-US" dirty="0">
                <a:latin typeface="Arial" pitchFamily="34" charset="0"/>
              </a:endParaRPr>
            </a:p>
          </p:txBody>
        </p:sp>
        <p:sp>
          <p:nvSpPr>
            <p:cNvPr id="34850" name="Line 51"/>
            <p:cNvSpPr>
              <a:spLocks noChangeShapeType="1"/>
            </p:cNvSpPr>
            <p:nvPr/>
          </p:nvSpPr>
          <p:spPr bwMode="auto">
            <a:xfrm>
              <a:off x="3168" y="2016"/>
              <a:ext cx="336" cy="624"/>
            </a:xfrm>
            <a:prstGeom prst="line">
              <a:avLst/>
            </a:prstGeom>
            <a:noFill/>
            <a:ln w="22225">
              <a:solidFill>
                <a:schemeClr val="tx1"/>
              </a:solidFill>
              <a:round/>
              <a:headEnd/>
              <a:tailEnd type="none" w="lg" len="lg"/>
            </a:ln>
          </p:spPr>
          <p:txBody>
            <a:bodyPr/>
            <a:lstStyle/>
            <a:p>
              <a:endParaRPr lang="en-US" dirty="0">
                <a:latin typeface="Arial" pitchFamily="34" charset="0"/>
              </a:endParaRPr>
            </a:p>
          </p:txBody>
        </p:sp>
        <p:sp>
          <p:nvSpPr>
            <p:cNvPr id="34851" name="Line 52"/>
            <p:cNvSpPr>
              <a:spLocks noChangeShapeType="1"/>
            </p:cNvSpPr>
            <p:nvPr/>
          </p:nvSpPr>
          <p:spPr bwMode="auto">
            <a:xfrm>
              <a:off x="3312" y="2016"/>
              <a:ext cx="336" cy="624"/>
            </a:xfrm>
            <a:prstGeom prst="line">
              <a:avLst/>
            </a:prstGeom>
            <a:noFill/>
            <a:ln w="22225">
              <a:solidFill>
                <a:schemeClr val="tx1"/>
              </a:solidFill>
              <a:round/>
              <a:headEnd/>
              <a:tailEnd type="none" w="lg" len="lg"/>
            </a:ln>
          </p:spPr>
          <p:txBody>
            <a:bodyPr/>
            <a:lstStyle/>
            <a:p>
              <a:endParaRPr lang="en-US" dirty="0">
                <a:latin typeface="Arial" pitchFamily="34" charset="0"/>
              </a:endParaRPr>
            </a:p>
          </p:txBody>
        </p:sp>
        <p:sp>
          <p:nvSpPr>
            <p:cNvPr id="34852" name="Line 53"/>
            <p:cNvSpPr>
              <a:spLocks noChangeShapeType="1"/>
            </p:cNvSpPr>
            <p:nvPr/>
          </p:nvSpPr>
          <p:spPr bwMode="auto">
            <a:xfrm>
              <a:off x="3456" y="2016"/>
              <a:ext cx="336" cy="624"/>
            </a:xfrm>
            <a:prstGeom prst="line">
              <a:avLst/>
            </a:prstGeom>
            <a:noFill/>
            <a:ln w="22225">
              <a:solidFill>
                <a:schemeClr val="tx1"/>
              </a:solidFill>
              <a:round/>
              <a:headEnd/>
              <a:tailEnd type="none" w="lg" len="lg"/>
            </a:ln>
          </p:spPr>
          <p:txBody>
            <a:bodyPr/>
            <a:lstStyle/>
            <a:p>
              <a:endParaRPr lang="en-US" dirty="0">
                <a:latin typeface="Arial" pitchFamily="34" charset="0"/>
              </a:endParaRPr>
            </a:p>
          </p:txBody>
        </p:sp>
        <p:sp>
          <p:nvSpPr>
            <p:cNvPr id="34853" name="Line 54"/>
            <p:cNvSpPr>
              <a:spLocks noChangeShapeType="1"/>
            </p:cNvSpPr>
            <p:nvPr/>
          </p:nvSpPr>
          <p:spPr bwMode="auto">
            <a:xfrm flipH="1">
              <a:off x="3024" y="2016"/>
              <a:ext cx="336" cy="624"/>
            </a:xfrm>
            <a:prstGeom prst="line">
              <a:avLst/>
            </a:prstGeom>
            <a:noFill/>
            <a:ln w="22225">
              <a:solidFill>
                <a:schemeClr val="tx1"/>
              </a:solidFill>
              <a:round/>
              <a:headEnd/>
              <a:tailEnd type="none" w="lg" len="lg"/>
            </a:ln>
          </p:spPr>
          <p:txBody>
            <a:bodyPr/>
            <a:lstStyle/>
            <a:p>
              <a:endParaRPr lang="en-US" dirty="0">
                <a:latin typeface="Arial" pitchFamily="34" charset="0"/>
              </a:endParaRPr>
            </a:p>
          </p:txBody>
        </p:sp>
        <p:sp>
          <p:nvSpPr>
            <p:cNvPr id="34854" name="Line 55"/>
            <p:cNvSpPr>
              <a:spLocks noChangeShapeType="1"/>
            </p:cNvSpPr>
            <p:nvPr/>
          </p:nvSpPr>
          <p:spPr bwMode="auto">
            <a:xfrm flipH="1">
              <a:off x="3168" y="2016"/>
              <a:ext cx="336" cy="624"/>
            </a:xfrm>
            <a:prstGeom prst="line">
              <a:avLst/>
            </a:prstGeom>
            <a:noFill/>
            <a:ln w="22225">
              <a:solidFill>
                <a:schemeClr val="tx1"/>
              </a:solidFill>
              <a:round/>
              <a:headEnd/>
              <a:tailEnd type="none" w="lg" len="lg"/>
            </a:ln>
          </p:spPr>
          <p:txBody>
            <a:bodyPr/>
            <a:lstStyle/>
            <a:p>
              <a:endParaRPr lang="en-US" dirty="0">
                <a:latin typeface="Arial" pitchFamily="34" charset="0"/>
              </a:endParaRPr>
            </a:p>
          </p:txBody>
        </p:sp>
        <p:sp>
          <p:nvSpPr>
            <p:cNvPr id="34855" name="Line 56"/>
            <p:cNvSpPr>
              <a:spLocks noChangeShapeType="1"/>
            </p:cNvSpPr>
            <p:nvPr/>
          </p:nvSpPr>
          <p:spPr bwMode="auto">
            <a:xfrm flipH="1">
              <a:off x="3312" y="2016"/>
              <a:ext cx="336" cy="624"/>
            </a:xfrm>
            <a:prstGeom prst="line">
              <a:avLst/>
            </a:prstGeom>
            <a:noFill/>
            <a:ln w="22225">
              <a:solidFill>
                <a:schemeClr val="tx1"/>
              </a:solidFill>
              <a:round/>
              <a:headEnd/>
              <a:tailEnd type="none" w="lg" len="lg"/>
            </a:ln>
          </p:spPr>
          <p:txBody>
            <a:bodyPr/>
            <a:lstStyle/>
            <a:p>
              <a:endParaRPr lang="en-US" dirty="0">
                <a:latin typeface="Arial" pitchFamily="34" charset="0"/>
              </a:endParaRPr>
            </a:p>
          </p:txBody>
        </p:sp>
        <p:sp>
          <p:nvSpPr>
            <p:cNvPr id="34856" name="Line 57"/>
            <p:cNvSpPr>
              <a:spLocks noChangeShapeType="1"/>
            </p:cNvSpPr>
            <p:nvPr/>
          </p:nvSpPr>
          <p:spPr bwMode="auto">
            <a:xfrm flipH="1">
              <a:off x="3456" y="2016"/>
              <a:ext cx="336" cy="624"/>
            </a:xfrm>
            <a:prstGeom prst="line">
              <a:avLst/>
            </a:prstGeom>
            <a:noFill/>
            <a:ln w="22225">
              <a:solidFill>
                <a:schemeClr val="tx1"/>
              </a:solidFill>
              <a:round/>
              <a:headEnd/>
              <a:tailEnd type="none" w="lg" len="lg"/>
            </a:ln>
          </p:spPr>
          <p:txBody>
            <a:bodyPr/>
            <a:lstStyle/>
            <a:p>
              <a:endParaRPr lang="en-US" dirty="0">
                <a:latin typeface="Arial" pitchFamily="34" charset="0"/>
              </a:endParaRPr>
            </a:p>
          </p:txBody>
        </p:sp>
      </p:grpSp>
      <p:sp>
        <p:nvSpPr>
          <p:cNvPr id="34829" name="Line 58"/>
          <p:cNvSpPr>
            <a:spLocks noChangeShapeType="1"/>
          </p:cNvSpPr>
          <p:nvPr/>
        </p:nvSpPr>
        <p:spPr bwMode="auto">
          <a:xfrm>
            <a:off x="5791200" y="4724400"/>
            <a:ext cx="1447800" cy="0"/>
          </a:xfrm>
          <a:prstGeom prst="line">
            <a:avLst/>
          </a:prstGeom>
          <a:noFill/>
          <a:ln w="19050">
            <a:solidFill>
              <a:schemeClr val="tx1"/>
            </a:solidFill>
            <a:round/>
            <a:headEnd/>
            <a:tailEnd type="stealth" w="lg" len="lg"/>
          </a:ln>
        </p:spPr>
        <p:txBody>
          <a:bodyPr/>
          <a:lstStyle/>
          <a:p>
            <a:endParaRPr lang="en-US" dirty="0">
              <a:latin typeface="Arial" pitchFamily="34" charset="0"/>
            </a:endParaRPr>
          </a:p>
        </p:txBody>
      </p:sp>
      <p:grpSp>
        <p:nvGrpSpPr>
          <p:cNvPr id="13" name="Group 59"/>
          <p:cNvGrpSpPr>
            <a:grpSpLocks/>
          </p:cNvGrpSpPr>
          <p:nvPr/>
        </p:nvGrpSpPr>
        <p:grpSpPr bwMode="auto">
          <a:xfrm>
            <a:off x="1524000" y="4495800"/>
            <a:ext cx="5254625" cy="403225"/>
            <a:chOff x="1008" y="2832"/>
            <a:chExt cx="3310" cy="254"/>
          </a:xfrm>
        </p:grpSpPr>
        <p:sp>
          <p:nvSpPr>
            <p:cNvPr id="34847" name="Freeform 60"/>
            <p:cNvSpPr>
              <a:spLocks/>
            </p:cNvSpPr>
            <p:nvPr/>
          </p:nvSpPr>
          <p:spPr bwMode="auto">
            <a:xfrm>
              <a:off x="1008" y="2880"/>
              <a:ext cx="218" cy="205"/>
            </a:xfrm>
            <a:custGeom>
              <a:avLst/>
              <a:gdLst>
                <a:gd name="T0" fmla="*/ 107 w 218"/>
                <a:gd name="T1" fmla="*/ 205 h 205"/>
                <a:gd name="T2" fmla="*/ 130 w 218"/>
                <a:gd name="T3" fmla="*/ 203 h 205"/>
                <a:gd name="T4" fmla="*/ 152 w 218"/>
                <a:gd name="T5" fmla="*/ 197 h 205"/>
                <a:gd name="T6" fmla="*/ 169 w 218"/>
                <a:gd name="T7" fmla="*/ 188 h 205"/>
                <a:gd name="T8" fmla="*/ 184 w 218"/>
                <a:gd name="T9" fmla="*/ 176 h 205"/>
                <a:gd name="T10" fmla="*/ 201 w 218"/>
                <a:gd name="T11" fmla="*/ 158 h 205"/>
                <a:gd name="T12" fmla="*/ 209 w 218"/>
                <a:gd name="T13" fmla="*/ 141 h 205"/>
                <a:gd name="T14" fmla="*/ 216 w 218"/>
                <a:gd name="T15" fmla="*/ 125 h 205"/>
                <a:gd name="T16" fmla="*/ 218 w 218"/>
                <a:gd name="T17" fmla="*/ 102 h 205"/>
                <a:gd name="T18" fmla="*/ 216 w 218"/>
                <a:gd name="T19" fmla="*/ 80 h 205"/>
                <a:gd name="T20" fmla="*/ 209 w 218"/>
                <a:gd name="T21" fmla="*/ 64 h 205"/>
                <a:gd name="T22" fmla="*/ 201 w 218"/>
                <a:gd name="T23" fmla="*/ 47 h 205"/>
                <a:gd name="T24" fmla="*/ 184 w 218"/>
                <a:gd name="T25" fmla="*/ 31 h 205"/>
                <a:gd name="T26" fmla="*/ 169 w 218"/>
                <a:gd name="T27" fmla="*/ 16 h 205"/>
                <a:gd name="T28" fmla="*/ 152 w 218"/>
                <a:gd name="T29" fmla="*/ 6 h 205"/>
                <a:gd name="T30" fmla="*/ 130 w 218"/>
                <a:gd name="T31" fmla="*/ 0 h 205"/>
                <a:gd name="T32" fmla="*/ 107 w 218"/>
                <a:gd name="T33" fmla="*/ 0 h 205"/>
                <a:gd name="T34" fmla="*/ 86 w 218"/>
                <a:gd name="T35" fmla="*/ 0 h 205"/>
                <a:gd name="T36" fmla="*/ 66 w 218"/>
                <a:gd name="T37" fmla="*/ 6 h 205"/>
                <a:gd name="T38" fmla="*/ 47 w 218"/>
                <a:gd name="T39" fmla="*/ 16 h 205"/>
                <a:gd name="T40" fmla="*/ 32 w 218"/>
                <a:gd name="T41" fmla="*/ 31 h 205"/>
                <a:gd name="T42" fmla="*/ 19 w 218"/>
                <a:gd name="T43" fmla="*/ 47 h 205"/>
                <a:gd name="T44" fmla="*/ 6 w 218"/>
                <a:gd name="T45" fmla="*/ 64 h 205"/>
                <a:gd name="T46" fmla="*/ 0 w 218"/>
                <a:gd name="T47" fmla="*/ 80 h 205"/>
                <a:gd name="T48" fmla="*/ 0 w 218"/>
                <a:gd name="T49" fmla="*/ 102 h 205"/>
                <a:gd name="T50" fmla="*/ 0 w 218"/>
                <a:gd name="T51" fmla="*/ 125 h 205"/>
                <a:gd name="T52" fmla="*/ 6 w 218"/>
                <a:gd name="T53" fmla="*/ 141 h 205"/>
                <a:gd name="T54" fmla="*/ 19 w 218"/>
                <a:gd name="T55" fmla="*/ 158 h 205"/>
                <a:gd name="T56" fmla="*/ 32 w 218"/>
                <a:gd name="T57" fmla="*/ 176 h 205"/>
                <a:gd name="T58" fmla="*/ 47 w 218"/>
                <a:gd name="T59" fmla="*/ 188 h 205"/>
                <a:gd name="T60" fmla="*/ 66 w 218"/>
                <a:gd name="T61" fmla="*/ 197 h 205"/>
                <a:gd name="T62" fmla="*/ 86 w 218"/>
                <a:gd name="T63" fmla="*/ 203 h 205"/>
                <a:gd name="T64" fmla="*/ 107 w 218"/>
                <a:gd name="T65" fmla="*/ 205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205"/>
                <a:gd name="T101" fmla="*/ 218 w 218"/>
                <a:gd name="T102" fmla="*/ 205 h 2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205">
                  <a:moveTo>
                    <a:pt x="107" y="205"/>
                  </a:moveTo>
                  <a:lnTo>
                    <a:pt x="130" y="203"/>
                  </a:lnTo>
                  <a:lnTo>
                    <a:pt x="152" y="197"/>
                  </a:lnTo>
                  <a:lnTo>
                    <a:pt x="169" y="188"/>
                  </a:lnTo>
                  <a:lnTo>
                    <a:pt x="184" y="176"/>
                  </a:lnTo>
                  <a:lnTo>
                    <a:pt x="201" y="158"/>
                  </a:lnTo>
                  <a:lnTo>
                    <a:pt x="209" y="141"/>
                  </a:lnTo>
                  <a:lnTo>
                    <a:pt x="216" y="125"/>
                  </a:lnTo>
                  <a:lnTo>
                    <a:pt x="218" y="102"/>
                  </a:lnTo>
                  <a:lnTo>
                    <a:pt x="216" y="80"/>
                  </a:lnTo>
                  <a:lnTo>
                    <a:pt x="209" y="64"/>
                  </a:lnTo>
                  <a:lnTo>
                    <a:pt x="201" y="47"/>
                  </a:lnTo>
                  <a:lnTo>
                    <a:pt x="184" y="31"/>
                  </a:lnTo>
                  <a:lnTo>
                    <a:pt x="169" y="16"/>
                  </a:lnTo>
                  <a:lnTo>
                    <a:pt x="152" y="6"/>
                  </a:lnTo>
                  <a:lnTo>
                    <a:pt x="130" y="0"/>
                  </a:lnTo>
                  <a:lnTo>
                    <a:pt x="107" y="0"/>
                  </a:lnTo>
                  <a:lnTo>
                    <a:pt x="86" y="0"/>
                  </a:lnTo>
                  <a:lnTo>
                    <a:pt x="66" y="6"/>
                  </a:lnTo>
                  <a:lnTo>
                    <a:pt x="47" y="16"/>
                  </a:lnTo>
                  <a:lnTo>
                    <a:pt x="32" y="31"/>
                  </a:lnTo>
                  <a:lnTo>
                    <a:pt x="19" y="47"/>
                  </a:lnTo>
                  <a:lnTo>
                    <a:pt x="6" y="64"/>
                  </a:lnTo>
                  <a:lnTo>
                    <a:pt x="0" y="80"/>
                  </a:lnTo>
                  <a:lnTo>
                    <a:pt x="0" y="102"/>
                  </a:lnTo>
                  <a:lnTo>
                    <a:pt x="0" y="125"/>
                  </a:lnTo>
                  <a:lnTo>
                    <a:pt x="6" y="141"/>
                  </a:lnTo>
                  <a:lnTo>
                    <a:pt x="19" y="158"/>
                  </a:lnTo>
                  <a:lnTo>
                    <a:pt x="32" y="176"/>
                  </a:lnTo>
                  <a:lnTo>
                    <a:pt x="47" y="188"/>
                  </a:lnTo>
                  <a:lnTo>
                    <a:pt x="66" y="197"/>
                  </a:lnTo>
                  <a:lnTo>
                    <a:pt x="86" y="203"/>
                  </a:lnTo>
                  <a:lnTo>
                    <a:pt x="107" y="205"/>
                  </a:lnTo>
                  <a:close/>
                </a:path>
              </a:pathLst>
            </a:custGeom>
            <a:solidFill>
              <a:srgbClr val="000000"/>
            </a:solidFill>
            <a:ln w="9525">
              <a:noFill/>
              <a:round/>
              <a:headEnd/>
              <a:tailEnd/>
            </a:ln>
          </p:spPr>
          <p:txBody>
            <a:bodyPr/>
            <a:lstStyle/>
            <a:p>
              <a:endParaRPr lang="en-US" dirty="0">
                <a:latin typeface="Arial" pitchFamily="34" charset="0"/>
              </a:endParaRPr>
            </a:p>
          </p:txBody>
        </p:sp>
        <p:sp>
          <p:nvSpPr>
            <p:cNvPr id="34848" name="Freeform 61"/>
            <p:cNvSpPr>
              <a:spLocks/>
            </p:cNvSpPr>
            <p:nvPr/>
          </p:nvSpPr>
          <p:spPr bwMode="auto">
            <a:xfrm>
              <a:off x="4032" y="2832"/>
              <a:ext cx="286" cy="254"/>
            </a:xfrm>
            <a:custGeom>
              <a:avLst/>
              <a:gdLst>
                <a:gd name="T0" fmla="*/ 286 w 286"/>
                <a:gd name="T1" fmla="*/ 254 h 254"/>
                <a:gd name="T2" fmla="*/ 141 w 286"/>
                <a:gd name="T3" fmla="*/ 0 h 254"/>
                <a:gd name="T4" fmla="*/ 0 w 286"/>
                <a:gd name="T5" fmla="*/ 254 h 254"/>
                <a:gd name="T6" fmla="*/ 286 w 286"/>
                <a:gd name="T7" fmla="*/ 254 h 254"/>
                <a:gd name="T8" fmla="*/ 0 60000 65536"/>
                <a:gd name="T9" fmla="*/ 0 60000 65536"/>
                <a:gd name="T10" fmla="*/ 0 60000 65536"/>
                <a:gd name="T11" fmla="*/ 0 60000 65536"/>
                <a:gd name="T12" fmla="*/ 0 w 286"/>
                <a:gd name="T13" fmla="*/ 0 h 254"/>
                <a:gd name="T14" fmla="*/ 286 w 286"/>
                <a:gd name="T15" fmla="*/ 254 h 254"/>
              </a:gdLst>
              <a:ahLst/>
              <a:cxnLst>
                <a:cxn ang="T8">
                  <a:pos x="T0" y="T1"/>
                </a:cxn>
                <a:cxn ang="T9">
                  <a:pos x="T2" y="T3"/>
                </a:cxn>
                <a:cxn ang="T10">
                  <a:pos x="T4" y="T5"/>
                </a:cxn>
                <a:cxn ang="T11">
                  <a:pos x="T6" y="T7"/>
                </a:cxn>
              </a:cxnLst>
              <a:rect l="T12" t="T13" r="T14" b="T15"/>
              <a:pathLst>
                <a:path w="286" h="254">
                  <a:moveTo>
                    <a:pt x="286" y="254"/>
                  </a:moveTo>
                  <a:lnTo>
                    <a:pt x="141" y="0"/>
                  </a:lnTo>
                  <a:lnTo>
                    <a:pt x="0" y="254"/>
                  </a:lnTo>
                  <a:lnTo>
                    <a:pt x="286" y="254"/>
                  </a:lnTo>
                  <a:close/>
                </a:path>
              </a:pathLst>
            </a:custGeom>
            <a:solidFill>
              <a:srgbClr val="FF00FF"/>
            </a:solidFill>
            <a:ln w="9525">
              <a:noFill/>
              <a:round/>
              <a:headEnd/>
              <a:tailEnd/>
            </a:ln>
          </p:spPr>
          <p:txBody>
            <a:bodyPr/>
            <a:lstStyle/>
            <a:p>
              <a:endParaRPr lang="en-US" dirty="0">
                <a:latin typeface="Arial" pitchFamily="34" charset="0"/>
              </a:endParaRPr>
            </a:p>
          </p:txBody>
        </p:sp>
      </p:grpSp>
      <p:sp>
        <p:nvSpPr>
          <p:cNvPr id="34831" name="Text Box 62"/>
          <p:cNvSpPr txBox="1">
            <a:spLocks noChangeArrowheads="1"/>
          </p:cNvSpPr>
          <p:nvPr/>
        </p:nvSpPr>
        <p:spPr bwMode="auto">
          <a:xfrm>
            <a:off x="1327373" y="4876800"/>
            <a:ext cx="806227" cy="523220"/>
          </a:xfrm>
          <a:prstGeom prst="rect">
            <a:avLst/>
          </a:prstGeom>
          <a:noFill/>
          <a:ln w="9525">
            <a:noFill/>
            <a:miter lim="800000"/>
            <a:headEnd/>
            <a:tailEnd/>
          </a:ln>
        </p:spPr>
        <p:txBody>
          <a:bodyPr wrap="square">
            <a:spAutoFit/>
          </a:bodyPr>
          <a:lstStyle/>
          <a:p>
            <a:pPr>
              <a:spcBef>
                <a:spcPct val="50000"/>
              </a:spcBef>
            </a:pPr>
            <a:r>
              <a:rPr lang="en-US" sz="1400" b="1" dirty="0">
                <a:solidFill>
                  <a:schemeClr val="bg1"/>
                </a:solidFill>
                <a:latin typeface="Arial" charset="0"/>
              </a:rPr>
              <a:t>Source Meter</a:t>
            </a:r>
          </a:p>
        </p:txBody>
      </p:sp>
      <p:sp>
        <p:nvSpPr>
          <p:cNvPr id="487487" name="Text Box 63"/>
          <p:cNvSpPr txBox="1">
            <a:spLocks noChangeArrowheads="1"/>
          </p:cNvSpPr>
          <p:nvPr/>
        </p:nvSpPr>
        <p:spPr bwMode="auto">
          <a:xfrm>
            <a:off x="2197100" y="4559300"/>
            <a:ext cx="927100" cy="287338"/>
          </a:xfrm>
          <a:prstGeom prst="rect">
            <a:avLst/>
          </a:prstGeom>
          <a:noFill/>
          <a:ln w="9525">
            <a:noFill/>
            <a:miter lim="800000"/>
            <a:headEnd/>
            <a:tailEnd/>
          </a:ln>
          <a:effectLst/>
        </p:spPr>
        <p:txBody>
          <a:bodyPr wrap="square">
            <a:spAutoFit/>
          </a:bodyPr>
          <a:lstStyle/>
          <a:p>
            <a:pPr algn="ctr">
              <a:spcBef>
                <a:spcPct val="50000"/>
              </a:spcBef>
              <a:defRPr/>
            </a:pPr>
            <a:r>
              <a:rPr lang="en-US" sz="1200" b="1" dirty="0">
                <a:effectLst>
                  <a:outerShdw blurRad="38100" dist="38100" dir="2700000" algn="tl">
                    <a:srgbClr val="000000"/>
                  </a:outerShdw>
                </a:effectLst>
                <a:latin typeface="Arial" charset="0"/>
              </a:rPr>
              <a:t>Reservoir</a:t>
            </a:r>
          </a:p>
        </p:txBody>
      </p:sp>
      <p:sp>
        <p:nvSpPr>
          <p:cNvPr id="34833" name="Text Box 64"/>
          <p:cNvSpPr txBox="1">
            <a:spLocks noChangeArrowheads="1"/>
          </p:cNvSpPr>
          <p:nvPr/>
        </p:nvSpPr>
        <p:spPr bwMode="auto">
          <a:xfrm>
            <a:off x="3200400" y="4130675"/>
            <a:ext cx="1371600" cy="523220"/>
          </a:xfrm>
          <a:prstGeom prst="rect">
            <a:avLst/>
          </a:prstGeom>
          <a:noFill/>
          <a:ln w="9525">
            <a:noFill/>
            <a:miter lim="800000"/>
            <a:headEnd/>
            <a:tailEnd/>
          </a:ln>
        </p:spPr>
        <p:txBody>
          <a:bodyPr>
            <a:spAutoFit/>
          </a:bodyPr>
          <a:lstStyle/>
          <a:p>
            <a:pPr>
              <a:spcBef>
                <a:spcPct val="50000"/>
              </a:spcBef>
            </a:pPr>
            <a:r>
              <a:rPr lang="en-US" sz="1400" b="1" dirty="0">
                <a:solidFill>
                  <a:srgbClr val="0000FF"/>
                </a:solidFill>
                <a:latin typeface="Arial" charset="0"/>
              </a:rPr>
              <a:t>Transmission Main</a:t>
            </a:r>
          </a:p>
        </p:txBody>
      </p:sp>
      <p:sp>
        <p:nvSpPr>
          <p:cNvPr id="34834" name="Text Box 65"/>
          <p:cNvSpPr txBox="1">
            <a:spLocks noChangeArrowheads="1"/>
          </p:cNvSpPr>
          <p:nvPr/>
        </p:nvSpPr>
        <p:spPr bwMode="auto">
          <a:xfrm>
            <a:off x="5943600" y="3962400"/>
            <a:ext cx="1219200" cy="523220"/>
          </a:xfrm>
          <a:prstGeom prst="rect">
            <a:avLst/>
          </a:prstGeom>
          <a:noFill/>
          <a:ln w="9525">
            <a:noFill/>
            <a:miter lim="800000"/>
            <a:headEnd/>
            <a:tailEnd/>
          </a:ln>
        </p:spPr>
        <p:txBody>
          <a:bodyPr>
            <a:spAutoFit/>
          </a:bodyPr>
          <a:lstStyle/>
          <a:p>
            <a:pPr>
              <a:spcBef>
                <a:spcPct val="50000"/>
              </a:spcBef>
            </a:pPr>
            <a:r>
              <a:rPr lang="en-US" sz="1400" b="1" dirty="0">
                <a:solidFill>
                  <a:srgbClr val="0000FF"/>
                </a:solidFill>
                <a:latin typeface="Arial" charset="0"/>
              </a:rPr>
              <a:t>Customer Meter</a:t>
            </a:r>
          </a:p>
        </p:txBody>
      </p:sp>
      <p:sp>
        <p:nvSpPr>
          <p:cNvPr id="34835" name="Text Box 66"/>
          <p:cNvSpPr txBox="1">
            <a:spLocks noChangeArrowheads="1"/>
          </p:cNvSpPr>
          <p:nvPr/>
        </p:nvSpPr>
        <p:spPr bwMode="auto">
          <a:xfrm>
            <a:off x="4419600" y="3657600"/>
            <a:ext cx="1447800" cy="523220"/>
          </a:xfrm>
          <a:prstGeom prst="rect">
            <a:avLst/>
          </a:prstGeom>
          <a:noFill/>
          <a:ln w="9525">
            <a:noFill/>
            <a:miter lim="800000"/>
            <a:headEnd/>
            <a:tailEnd/>
          </a:ln>
        </p:spPr>
        <p:txBody>
          <a:bodyPr>
            <a:spAutoFit/>
          </a:bodyPr>
          <a:lstStyle/>
          <a:p>
            <a:pPr>
              <a:spcBef>
                <a:spcPct val="50000"/>
              </a:spcBef>
            </a:pPr>
            <a:r>
              <a:rPr lang="en-US" sz="1400" b="1" dirty="0">
                <a:solidFill>
                  <a:srgbClr val="0000FF"/>
                </a:solidFill>
                <a:latin typeface="Arial" charset="0"/>
              </a:rPr>
              <a:t>Distribution Network</a:t>
            </a:r>
          </a:p>
        </p:txBody>
      </p:sp>
      <p:sp>
        <p:nvSpPr>
          <p:cNvPr id="34836" name="Text Box 67"/>
          <p:cNvSpPr txBox="1">
            <a:spLocks noChangeArrowheads="1"/>
          </p:cNvSpPr>
          <p:nvPr/>
        </p:nvSpPr>
        <p:spPr bwMode="auto">
          <a:xfrm>
            <a:off x="7162800" y="3886200"/>
            <a:ext cx="1447800" cy="336550"/>
          </a:xfrm>
          <a:prstGeom prst="rect">
            <a:avLst/>
          </a:prstGeom>
          <a:noFill/>
          <a:ln w="9525">
            <a:noFill/>
            <a:miter lim="800000"/>
            <a:headEnd/>
            <a:tailEnd/>
          </a:ln>
        </p:spPr>
        <p:txBody>
          <a:bodyPr>
            <a:spAutoFit/>
          </a:bodyPr>
          <a:lstStyle/>
          <a:p>
            <a:pPr>
              <a:spcBef>
                <a:spcPct val="50000"/>
              </a:spcBef>
            </a:pPr>
            <a:r>
              <a:rPr lang="en-US" sz="1600" b="1" dirty="0">
                <a:solidFill>
                  <a:srgbClr val="0000FF"/>
                </a:solidFill>
                <a:latin typeface="Arial" charset="0"/>
              </a:rPr>
              <a:t>Residence</a:t>
            </a:r>
          </a:p>
        </p:txBody>
      </p:sp>
      <p:pic>
        <p:nvPicPr>
          <p:cNvPr id="34837" name="Picture 68" descr="ardkw4e_[1]"/>
          <p:cNvPicPr>
            <a:picLocks noChangeAspect="1" noChangeArrowheads="1"/>
          </p:cNvPicPr>
          <p:nvPr/>
        </p:nvPicPr>
        <p:blipFill>
          <a:blip r:embed="rId6" cstate="print"/>
          <a:srcRect/>
          <a:stretch>
            <a:fillRect/>
          </a:stretch>
        </p:blipFill>
        <p:spPr bwMode="auto">
          <a:xfrm>
            <a:off x="7315200" y="4267200"/>
            <a:ext cx="1382713" cy="730250"/>
          </a:xfrm>
          <a:prstGeom prst="rect">
            <a:avLst/>
          </a:prstGeom>
          <a:noFill/>
          <a:ln w="9525">
            <a:noFill/>
            <a:miter lim="800000"/>
            <a:headEnd/>
            <a:tailEnd/>
          </a:ln>
        </p:spPr>
      </p:pic>
      <p:sp>
        <p:nvSpPr>
          <p:cNvPr id="34838" name="Text Box 69"/>
          <p:cNvSpPr txBox="1">
            <a:spLocks noChangeArrowheads="1"/>
          </p:cNvSpPr>
          <p:nvPr/>
        </p:nvSpPr>
        <p:spPr bwMode="auto">
          <a:xfrm>
            <a:off x="306388" y="3744913"/>
            <a:ext cx="1228221" cy="461665"/>
          </a:xfrm>
          <a:prstGeom prst="rect">
            <a:avLst/>
          </a:prstGeom>
          <a:noFill/>
          <a:ln w="9525">
            <a:noFill/>
            <a:miter lim="800000"/>
            <a:headEnd/>
            <a:tailEnd/>
          </a:ln>
        </p:spPr>
        <p:txBody>
          <a:bodyPr wrap="none">
            <a:spAutoFit/>
          </a:bodyPr>
          <a:lstStyle/>
          <a:p>
            <a:r>
              <a:rPr lang="en-US" sz="2400" b="1" dirty="0">
                <a:solidFill>
                  <a:srgbClr val="0000FF"/>
                </a:solidFill>
                <a:latin typeface="Arial" pitchFamily="34" charset="0"/>
              </a:rPr>
              <a:t>Source</a:t>
            </a:r>
          </a:p>
        </p:txBody>
      </p:sp>
      <p:grpSp>
        <p:nvGrpSpPr>
          <p:cNvPr id="14" name="Group 76"/>
          <p:cNvGrpSpPr>
            <a:grpSpLocks/>
          </p:cNvGrpSpPr>
          <p:nvPr/>
        </p:nvGrpSpPr>
        <p:grpSpPr bwMode="auto">
          <a:xfrm>
            <a:off x="5105401" y="5105398"/>
            <a:ext cx="3186113" cy="1447800"/>
            <a:chOff x="3216" y="3216"/>
            <a:chExt cx="2007" cy="912"/>
          </a:xfrm>
        </p:grpSpPr>
        <p:grpSp>
          <p:nvGrpSpPr>
            <p:cNvPr id="15" name="Group 73"/>
            <p:cNvGrpSpPr>
              <a:grpSpLocks/>
            </p:cNvGrpSpPr>
            <p:nvPr/>
          </p:nvGrpSpPr>
          <p:grpSpPr bwMode="auto">
            <a:xfrm>
              <a:off x="3216" y="3216"/>
              <a:ext cx="1105" cy="912"/>
              <a:chOff x="3216" y="3216"/>
              <a:chExt cx="1105" cy="912"/>
            </a:xfrm>
          </p:grpSpPr>
          <p:grpSp>
            <p:nvGrpSpPr>
              <p:cNvPr id="16" name="Group 36"/>
              <p:cNvGrpSpPr>
                <a:grpSpLocks/>
              </p:cNvGrpSpPr>
              <p:nvPr/>
            </p:nvGrpSpPr>
            <p:grpSpPr bwMode="auto">
              <a:xfrm>
                <a:off x="3216" y="3216"/>
                <a:ext cx="568" cy="912"/>
                <a:chOff x="3168" y="3024"/>
                <a:chExt cx="568" cy="912"/>
              </a:xfrm>
            </p:grpSpPr>
            <p:pic>
              <p:nvPicPr>
                <p:cNvPr id="34845" name="Picture 37" descr="pencil">
                  <a:hlinkClick r:id="rId3"/>
                </p:cNvPr>
                <p:cNvPicPr>
                  <a:picLocks noChangeAspect="1" noChangeArrowheads="1"/>
                </p:cNvPicPr>
                <p:nvPr/>
              </p:nvPicPr>
              <p:blipFill>
                <a:blip r:embed="rId4" cstate="print"/>
                <a:srcRect/>
                <a:stretch>
                  <a:fillRect/>
                </a:stretch>
              </p:blipFill>
              <p:spPr bwMode="auto">
                <a:xfrm>
                  <a:off x="3408" y="3504"/>
                  <a:ext cx="328" cy="432"/>
                </a:xfrm>
                <a:prstGeom prst="rect">
                  <a:avLst/>
                </a:prstGeom>
                <a:noFill/>
                <a:ln w="15875">
                  <a:solidFill>
                    <a:schemeClr val="accent1"/>
                  </a:solidFill>
                  <a:miter lim="800000"/>
                  <a:headEnd/>
                  <a:tailEnd/>
                </a:ln>
              </p:spPr>
            </p:pic>
            <p:sp>
              <p:nvSpPr>
                <p:cNvPr id="34846" name="Freeform 38"/>
                <p:cNvSpPr>
                  <a:spLocks/>
                </p:cNvSpPr>
                <p:nvPr/>
              </p:nvSpPr>
              <p:spPr bwMode="auto">
                <a:xfrm flipV="1">
                  <a:off x="3168" y="3024"/>
                  <a:ext cx="344" cy="432"/>
                </a:xfrm>
                <a:custGeom>
                  <a:avLst/>
                  <a:gdLst>
                    <a:gd name="T0" fmla="*/ 0 w 344"/>
                    <a:gd name="T1" fmla="*/ 432 h 432"/>
                    <a:gd name="T2" fmla="*/ 288 w 344"/>
                    <a:gd name="T3" fmla="*/ 240 h 432"/>
                    <a:gd name="T4" fmla="*/ 336 w 344"/>
                    <a:gd name="T5" fmla="*/ 0 h 432"/>
                    <a:gd name="T6" fmla="*/ 0 60000 65536"/>
                    <a:gd name="T7" fmla="*/ 0 60000 65536"/>
                    <a:gd name="T8" fmla="*/ 0 60000 65536"/>
                    <a:gd name="T9" fmla="*/ 0 w 344"/>
                    <a:gd name="T10" fmla="*/ 0 h 432"/>
                    <a:gd name="T11" fmla="*/ 344 w 344"/>
                    <a:gd name="T12" fmla="*/ 432 h 432"/>
                  </a:gdLst>
                  <a:ahLst/>
                  <a:cxnLst>
                    <a:cxn ang="T6">
                      <a:pos x="T0" y="T1"/>
                    </a:cxn>
                    <a:cxn ang="T7">
                      <a:pos x="T2" y="T3"/>
                    </a:cxn>
                    <a:cxn ang="T8">
                      <a:pos x="T4" y="T5"/>
                    </a:cxn>
                  </a:cxnLst>
                  <a:rect l="T9" t="T10" r="T11" b="T12"/>
                  <a:pathLst>
                    <a:path w="344" h="432">
                      <a:moveTo>
                        <a:pt x="0" y="432"/>
                      </a:moveTo>
                      <a:cubicBezTo>
                        <a:pt x="116" y="372"/>
                        <a:pt x="232" y="312"/>
                        <a:pt x="288" y="240"/>
                      </a:cubicBezTo>
                      <a:cubicBezTo>
                        <a:pt x="344" y="168"/>
                        <a:pt x="340" y="84"/>
                        <a:pt x="336" y="0"/>
                      </a:cubicBezTo>
                    </a:path>
                  </a:pathLst>
                </a:custGeom>
                <a:noFill/>
                <a:ln w="25400" cap="flat" cmpd="sng">
                  <a:solidFill>
                    <a:schemeClr val="accent1"/>
                  </a:solidFill>
                  <a:prstDash val="solid"/>
                  <a:round/>
                  <a:headEnd type="none" w="med" len="med"/>
                  <a:tailEnd type="stealth" w="lg" len="lg"/>
                </a:ln>
              </p:spPr>
              <p:txBody>
                <a:bodyPr/>
                <a:lstStyle/>
                <a:p>
                  <a:endParaRPr lang="en-US" dirty="0">
                    <a:solidFill>
                      <a:srgbClr val="0000FF"/>
                    </a:solidFill>
                    <a:latin typeface="Arial" pitchFamily="34" charset="0"/>
                  </a:endParaRPr>
                </a:p>
              </p:txBody>
            </p:sp>
          </p:grpSp>
          <p:pic>
            <p:nvPicPr>
              <p:cNvPr id="34843" name="Picture 39" descr="pencil">
                <a:hlinkClick r:id="rId3"/>
              </p:cNvPr>
              <p:cNvPicPr>
                <a:picLocks noChangeAspect="1" noChangeArrowheads="1"/>
              </p:cNvPicPr>
              <p:nvPr/>
            </p:nvPicPr>
            <p:blipFill>
              <a:blip r:embed="rId4" cstate="print"/>
              <a:srcRect/>
              <a:stretch>
                <a:fillRect/>
              </a:stretch>
            </p:blipFill>
            <p:spPr bwMode="auto">
              <a:xfrm>
                <a:off x="3984" y="3216"/>
                <a:ext cx="328" cy="432"/>
              </a:xfrm>
              <a:prstGeom prst="rect">
                <a:avLst/>
              </a:prstGeom>
              <a:noFill/>
              <a:ln w="15875">
                <a:solidFill>
                  <a:schemeClr val="accent1"/>
                </a:solidFill>
                <a:miter lim="800000"/>
                <a:headEnd/>
                <a:tailEnd/>
              </a:ln>
            </p:spPr>
          </p:pic>
          <p:sp>
            <p:nvSpPr>
              <p:cNvPr id="34844" name="Text Box 72"/>
              <p:cNvSpPr txBox="1">
                <a:spLocks noChangeArrowheads="1"/>
              </p:cNvSpPr>
              <p:nvPr/>
            </p:nvSpPr>
            <p:spPr bwMode="auto">
              <a:xfrm>
                <a:off x="3889" y="3839"/>
                <a:ext cx="432" cy="213"/>
              </a:xfrm>
              <a:prstGeom prst="rect">
                <a:avLst/>
              </a:prstGeom>
              <a:noFill/>
              <a:ln w="9525">
                <a:noFill/>
                <a:miter lim="800000"/>
                <a:headEnd/>
                <a:tailEnd/>
              </a:ln>
            </p:spPr>
            <p:txBody>
              <a:bodyPr wrap="none">
                <a:spAutoFit/>
              </a:bodyPr>
              <a:lstStyle/>
              <a:p>
                <a:r>
                  <a:rPr lang="en-US" sz="1600" b="1" dirty="0">
                    <a:solidFill>
                      <a:srgbClr val="0000FF"/>
                    </a:solidFill>
                    <a:latin typeface="Arial" pitchFamily="34" charset="0"/>
                  </a:rPr>
                  <a:t>Theft</a:t>
                </a:r>
              </a:p>
            </p:txBody>
          </p:sp>
        </p:grpSp>
        <p:sp>
          <p:nvSpPr>
            <p:cNvPr id="34841" name="Text Box 75"/>
            <p:cNvSpPr txBox="1">
              <a:spLocks noChangeArrowheads="1"/>
            </p:cNvSpPr>
            <p:nvPr/>
          </p:nvSpPr>
          <p:spPr bwMode="auto">
            <a:xfrm>
              <a:off x="4432" y="3398"/>
              <a:ext cx="791" cy="213"/>
            </a:xfrm>
            <a:prstGeom prst="rect">
              <a:avLst/>
            </a:prstGeom>
            <a:noFill/>
            <a:ln w="9525">
              <a:noFill/>
              <a:miter lim="800000"/>
              <a:headEnd/>
              <a:tailEnd/>
            </a:ln>
          </p:spPr>
          <p:txBody>
            <a:bodyPr wrap="none">
              <a:spAutoFit/>
            </a:bodyPr>
            <a:lstStyle/>
            <a:p>
              <a:r>
                <a:rPr lang="en-US" sz="1600" b="1" dirty="0">
                  <a:solidFill>
                    <a:srgbClr val="0000FF"/>
                  </a:solidFill>
                  <a:latin typeface="Arial" pitchFamily="34" charset="0"/>
                </a:rPr>
                <a:t>Inaccuracy</a:t>
              </a:r>
            </a:p>
          </p:txBody>
        </p:sp>
      </p:grpSp>
      <p:sp>
        <p:nvSpPr>
          <p:cNvPr id="70" name="Right Arrow 69"/>
          <p:cNvSpPr/>
          <p:nvPr/>
        </p:nvSpPr>
        <p:spPr>
          <a:xfrm>
            <a:off x="3746500" y="1181100"/>
            <a:ext cx="2413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72" name="Straight Connector 71"/>
          <p:cNvCxnSpPr>
            <a:stCxn id="34819" idx="1"/>
          </p:cNvCxnSpPr>
          <p:nvPr/>
        </p:nvCxnSpPr>
        <p:spPr>
          <a:xfrm rot="10800000" flipH="1" flipV="1">
            <a:off x="174624" y="1317266"/>
            <a:ext cx="3444875" cy="35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36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SCO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MESCO theme</Template>
  <TotalTime>3555</TotalTime>
  <Words>914</Words>
  <Application>Microsoft Macintosh PowerPoint</Application>
  <PresentationFormat>On-screen Show (4:3)</PresentationFormat>
  <Paragraphs>237</Paragraphs>
  <Slides>17</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Arial Rounded MT Bold</vt:lpstr>
      <vt:lpstr>Calibri</vt:lpstr>
      <vt:lpstr>Times New Roman</vt:lpstr>
      <vt:lpstr>Wingdings</vt:lpstr>
      <vt:lpstr>MESCO theme</vt:lpstr>
      <vt:lpstr>Presentation</vt:lpstr>
      <vt:lpstr>PowerPoint Presentation</vt:lpstr>
      <vt:lpstr>Presentation Outline</vt:lpstr>
      <vt:lpstr>PowerPoint Presentation</vt:lpstr>
      <vt:lpstr>Water Audit and Leak Detection Project Approach and Proposed Process</vt:lpstr>
      <vt:lpstr>Water Audit and Leak Detection Project Approach and Proposed Process – cont. </vt:lpstr>
      <vt:lpstr>Water Audit and Leak Detection Project Approach and Proposed Process – cont. </vt:lpstr>
      <vt:lpstr>PowerPoint Presentation</vt:lpstr>
      <vt:lpstr>PowerPoint Presentation</vt:lpstr>
      <vt:lpstr>Non-Revenue Water</vt:lpstr>
      <vt:lpstr>Each Completed Audit with Identify the Standard Water Balance </vt:lpstr>
      <vt:lpstr>“4 Pillars” of Apparent Loss Management</vt:lpstr>
      <vt:lpstr>“4 Pillars” of Real Loss Management</vt:lpstr>
      <vt:lpstr>After the audit… Overview of Strategy Development</vt:lpstr>
      <vt:lpstr>Leak Detection and Repair We will Utilize Appropriate Acoustic Leak Detection</vt:lpstr>
      <vt:lpstr>Our Tools of the Trade</vt:lpstr>
      <vt:lpstr>Why Select M.E Simpson Co. Inc </vt:lpstr>
      <vt:lpstr>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H. Van Arsdel</dc:creator>
  <cp:lastModifiedBy>Steve Dennis</cp:lastModifiedBy>
  <cp:revision>219</cp:revision>
  <dcterms:created xsi:type="dcterms:W3CDTF">2011-09-26T22:18:37Z</dcterms:created>
  <dcterms:modified xsi:type="dcterms:W3CDTF">2019-06-18T13:23:30Z</dcterms:modified>
</cp:coreProperties>
</file>