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1" r:id="rId3"/>
    <p:sldId id="346" r:id="rId4"/>
    <p:sldId id="715" r:id="rId5"/>
    <p:sldId id="257" r:id="rId6"/>
    <p:sldId id="274" r:id="rId7"/>
    <p:sldId id="259" r:id="rId8"/>
    <p:sldId id="260" r:id="rId9"/>
    <p:sldId id="261" r:id="rId10"/>
    <p:sldId id="277" r:id="rId11"/>
    <p:sldId id="270" r:id="rId12"/>
    <p:sldId id="279" r:id="rId13"/>
    <p:sldId id="278" r:id="rId14"/>
    <p:sldId id="716" r:id="rId15"/>
    <p:sldId id="280" r:id="rId16"/>
    <p:sldId id="276" r:id="rId17"/>
    <p:sldId id="267" r:id="rId18"/>
    <p:sldId id="426" r:id="rId19"/>
    <p:sldId id="291" r:id="rId20"/>
    <p:sldId id="720" r:id="rId21"/>
    <p:sldId id="308" r:id="rId22"/>
    <p:sldId id="717" r:id="rId23"/>
    <p:sldId id="353" r:id="rId24"/>
    <p:sldId id="719" r:id="rId25"/>
    <p:sldId id="417" r:id="rId26"/>
    <p:sldId id="72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0316C-704A-46E8-9324-F7049BA941EE}" v="1022" dt="2019-06-18T22:45:00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0324" autoAdjust="0"/>
  </p:normalViewPr>
  <p:slideViewPr>
    <p:cSldViewPr>
      <p:cViewPr varScale="1">
        <p:scale>
          <a:sx n="79" d="100"/>
          <a:sy n="79" d="100"/>
        </p:scale>
        <p:origin x="158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EC442-E7A4-42C2-8F6A-1D22B79A739E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658FDF-6A1A-4E8C-B198-970C39106A81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Survey</a:t>
          </a:r>
        </a:p>
      </dgm:t>
    </dgm:pt>
    <dgm:pt modelId="{6163B80B-8CEA-4F00-8ECC-671701979032}" type="parTrans" cxnId="{CE9A1D40-3F25-4949-AA06-DEE4D6EB5E2C}">
      <dgm:prSet/>
      <dgm:spPr/>
      <dgm:t>
        <a:bodyPr/>
        <a:lstStyle/>
        <a:p>
          <a:endParaRPr lang="en-US"/>
        </a:p>
      </dgm:t>
    </dgm:pt>
    <dgm:pt modelId="{426A1D21-A940-483D-BECE-C0C025A7EABF}" type="sibTrans" cxnId="{CE9A1D40-3F25-4949-AA06-DEE4D6EB5E2C}">
      <dgm:prSet/>
      <dgm:spPr/>
      <dgm:t>
        <a:bodyPr/>
        <a:lstStyle/>
        <a:p>
          <a:endParaRPr lang="en-US" dirty="0"/>
        </a:p>
      </dgm:t>
    </dgm:pt>
    <dgm:pt modelId="{C6E06566-4679-4D75-9D71-2A6361545C0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Pinpoint</a:t>
          </a:r>
        </a:p>
      </dgm:t>
    </dgm:pt>
    <dgm:pt modelId="{55558364-084F-41BC-9532-CC0037D66ADA}" type="parTrans" cxnId="{169BF407-1DFE-4707-9E9E-C5948A7253DC}">
      <dgm:prSet/>
      <dgm:spPr/>
      <dgm:t>
        <a:bodyPr/>
        <a:lstStyle/>
        <a:p>
          <a:endParaRPr lang="en-US"/>
        </a:p>
      </dgm:t>
    </dgm:pt>
    <dgm:pt modelId="{FA22F67D-9D70-4204-B040-82D284C81C51}" type="sibTrans" cxnId="{169BF407-1DFE-4707-9E9E-C5948A7253DC}">
      <dgm:prSet/>
      <dgm:spPr/>
      <dgm:t>
        <a:bodyPr/>
        <a:lstStyle/>
        <a:p>
          <a:endParaRPr lang="en-US" dirty="0"/>
        </a:p>
      </dgm:t>
    </dgm:pt>
    <dgm:pt modelId="{88E012B6-0F5D-43B7-9637-52B38C23EAF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Verify</a:t>
          </a:r>
        </a:p>
      </dgm:t>
    </dgm:pt>
    <dgm:pt modelId="{F3A62908-0F5D-4F87-A090-B80AE16C0B86}" type="parTrans" cxnId="{A2BC1417-B14A-4A80-91C7-3EE7E9AD8FB1}">
      <dgm:prSet/>
      <dgm:spPr/>
      <dgm:t>
        <a:bodyPr/>
        <a:lstStyle/>
        <a:p>
          <a:endParaRPr lang="en-US"/>
        </a:p>
      </dgm:t>
    </dgm:pt>
    <dgm:pt modelId="{3DCEAF90-3201-480A-B5D7-F1BF45935FC7}" type="sibTrans" cxnId="{A2BC1417-B14A-4A80-91C7-3EE7E9AD8FB1}">
      <dgm:prSet/>
      <dgm:spPr/>
      <dgm:t>
        <a:bodyPr/>
        <a:lstStyle/>
        <a:p>
          <a:endParaRPr lang="en-US" dirty="0"/>
        </a:p>
      </dgm:t>
    </dgm:pt>
    <dgm:pt modelId="{797EC0F4-B4B4-4F6A-8924-04B5D0BC167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Repair</a:t>
          </a:r>
        </a:p>
      </dgm:t>
    </dgm:pt>
    <dgm:pt modelId="{2722D3B7-6974-4843-A058-A197CECAFFB1}" type="parTrans" cxnId="{DDDD6D97-5E2F-4C81-A893-7887BF037930}">
      <dgm:prSet/>
      <dgm:spPr/>
      <dgm:t>
        <a:bodyPr/>
        <a:lstStyle/>
        <a:p>
          <a:endParaRPr lang="en-US"/>
        </a:p>
      </dgm:t>
    </dgm:pt>
    <dgm:pt modelId="{0DB46931-6BF0-4B2F-9217-59CDB81479A4}" type="sibTrans" cxnId="{DDDD6D97-5E2F-4C81-A893-7887BF037930}">
      <dgm:prSet/>
      <dgm:spPr/>
      <dgm:t>
        <a:bodyPr/>
        <a:lstStyle/>
        <a:p>
          <a:endParaRPr lang="en-US"/>
        </a:p>
      </dgm:t>
    </dgm:pt>
    <dgm:pt modelId="{8C7252EB-F8E4-4CB2-BF1A-B0EB68794B05}">
      <dgm:prSet/>
      <dgm:spPr/>
      <dgm:t>
        <a:bodyPr/>
        <a:lstStyle/>
        <a:p>
          <a:r>
            <a:rPr lang="en-US" dirty="0"/>
            <a:t>Asset Inventory</a:t>
          </a:r>
        </a:p>
      </dgm:t>
    </dgm:pt>
    <dgm:pt modelId="{F111D36A-5BFE-4C33-94D0-F4DEFFCDE66D}" type="parTrans" cxnId="{821F66F4-05AF-4944-9EDE-A707B2586ADC}">
      <dgm:prSet/>
      <dgm:spPr/>
      <dgm:t>
        <a:bodyPr/>
        <a:lstStyle/>
        <a:p>
          <a:endParaRPr lang="en-US"/>
        </a:p>
      </dgm:t>
    </dgm:pt>
    <dgm:pt modelId="{E15F3BCE-E6A8-4B54-AB74-47F243253998}" type="sibTrans" cxnId="{821F66F4-05AF-4944-9EDE-A707B2586ADC}">
      <dgm:prSet/>
      <dgm:spPr/>
      <dgm:t>
        <a:bodyPr/>
        <a:lstStyle/>
        <a:p>
          <a:endParaRPr lang="en-US" dirty="0"/>
        </a:p>
      </dgm:t>
    </dgm:pt>
    <dgm:pt modelId="{51D54FEF-9CF8-4C76-8234-FC255A4EF9E0}" type="pres">
      <dgm:prSet presAssocID="{FD8EC442-E7A4-42C2-8F6A-1D22B79A739E}" presName="Name0" presStyleCnt="0">
        <dgm:presLayoutVars>
          <dgm:dir/>
          <dgm:resizeHandles val="exact"/>
        </dgm:presLayoutVars>
      </dgm:prSet>
      <dgm:spPr/>
    </dgm:pt>
    <dgm:pt modelId="{5BBC9F40-97EF-4593-B8D3-CD66EE291AE4}" type="pres">
      <dgm:prSet presAssocID="{66658FDF-6A1A-4E8C-B198-970C39106A81}" presName="composite" presStyleCnt="0"/>
      <dgm:spPr/>
    </dgm:pt>
    <dgm:pt modelId="{360BB5D2-3AC5-46B6-B471-7E1CD999E5C3}" type="pres">
      <dgm:prSet presAssocID="{66658FDF-6A1A-4E8C-B198-970C39106A81}" presName="imagSh" presStyleLbl="bgImgPlace1" presStyleIdx="0" presStyleCnt="5" custScaleX="154341" custScaleY="133003" custLinFactNeighborX="1052" custLinFactNeighborY="-148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F784482-5F73-49E9-B30B-BA8399BF2C36}" type="pres">
      <dgm:prSet presAssocID="{66658FDF-6A1A-4E8C-B198-970C39106A81}" presName="txNode" presStyleLbl="node1" presStyleIdx="0" presStyleCnt="5" custLinFactNeighborX="16064" custLinFactNeighborY="5108">
        <dgm:presLayoutVars>
          <dgm:bulletEnabled val="1"/>
        </dgm:presLayoutVars>
      </dgm:prSet>
      <dgm:spPr/>
    </dgm:pt>
    <dgm:pt modelId="{58B7F203-E8BE-4989-BCC3-9B4D1822E9E8}" type="pres">
      <dgm:prSet presAssocID="{426A1D21-A940-483D-BECE-C0C025A7EABF}" presName="sibTrans" presStyleLbl="sibTrans2D1" presStyleIdx="0" presStyleCnt="4"/>
      <dgm:spPr/>
    </dgm:pt>
    <dgm:pt modelId="{3631F1C1-FAC5-4BC8-9B0C-57FAD1162EDB}" type="pres">
      <dgm:prSet presAssocID="{426A1D21-A940-483D-BECE-C0C025A7EABF}" presName="connTx" presStyleLbl="sibTrans2D1" presStyleIdx="0" presStyleCnt="4"/>
      <dgm:spPr/>
    </dgm:pt>
    <dgm:pt modelId="{035B775F-AF3C-4884-84A9-F236CEF969D7}" type="pres">
      <dgm:prSet presAssocID="{8C7252EB-F8E4-4CB2-BF1A-B0EB68794B05}" presName="composite" presStyleCnt="0"/>
      <dgm:spPr/>
    </dgm:pt>
    <dgm:pt modelId="{6C38558A-A001-4F94-88D2-B57C30AB0F42}" type="pres">
      <dgm:prSet presAssocID="{8C7252EB-F8E4-4CB2-BF1A-B0EB68794B05}" presName="imagSh" presStyleLbl="bgImgPlace1" presStyleIdx="1" presStyleCnt="5" custScaleX="146335" custScaleY="136767" custLinFactNeighborX="6317" custLinFactNeighborY="-1905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687BFF0C-D649-4A2C-BB09-4B4FF9076508}" type="pres">
      <dgm:prSet presAssocID="{8C7252EB-F8E4-4CB2-BF1A-B0EB68794B05}" presName="txNode" presStyleLbl="node1" presStyleIdx="1" presStyleCnt="5">
        <dgm:presLayoutVars>
          <dgm:bulletEnabled val="1"/>
        </dgm:presLayoutVars>
      </dgm:prSet>
      <dgm:spPr/>
    </dgm:pt>
    <dgm:pt modelId="{19BC2049-1658-4E21-8248-F62A1F4DE971}" type="pres">
      <dgm:prSet presAssocID="{E15F3BCE-E6A8-4B54-AB74-47F243253998}" presName="sibTrans" presStyleLbl="sibTrans2D1" presStyleIdx="1" presStyleCnt="4"/>
      <dgm:spPr/>
    </dgm:pt>
    <dgm:pt modelId="{DF015E12-B382-4281-9E2F-0C913DDC3E81}" type="pres">
      <dgm:prSet presAssocID="{E15F3BCE-E6A8-4B54-AB74-47F243253998}" presName="connTx" presStyleLbl="sibTrans2D1" presStyleIdx="1" presStyleCnt="4"/>
      <dgm:spPr/>
    </dgm:pt>
    <dgm:pt modelId="{E6B3A86E-5117-48AF-9200-5683FC022BE0}" type="pres">
      <dgm:prSet presAssocID="{C6E06566-4679-4D75-9D71-2A6361545C0D}" presName="composite" presStyleCnt="0"/>
      <dgm:spPr/>
    </dgm:pt>
    <dgm:pt modelId="{2BA8C434-1B27-49FB-B4FA-96086DAFE2F1}" type="pres">
      <dgm:prSet presAssocID="{C6E06566-4679-4D75-9D71-2A6361545C0D}" presName="imagSh" presStyleLbl="bgImgPlace1" presStyleIdx="2" presStyleCnt="5" custScaleX="151979" custScaleY="129255" custLinFactNeighborX="-10544" custLinFactNeighborY="-1966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5838E76-C49D-40D4-B1DD-05D6EE267B59}" type="pres">
      <dgm:prSet presAssocID="{C6E06566-4679-4D75-9D71-2A6361545C0D}" presName="txNode" presStyleLbl="node1" presStyleIdx="2" presStyleCnt="5" custLinFactNeighborX="10248" custLinFactNeighborY="8145">
        <dgm:presLayoutVars>
          <dgm:bulletEnabled val="1"/>
        </dgm:presLayoutVars>
      </dgm:prSet>
      <dgm:spPr/>
    </dgm:pt>
    <dgm:pt modelId="{B593ED15-48BA-4834-9AEF-BCBAA56F9431}" type="pres">
      <dgm:prSet presAssocID="{FA22F67D-9D70-4204-B040-82D284C81C51}" presName="sibTrans" presStyleLbl="sibTrans2D1" presStyleIdx="2" presStyleCnt="4"/>
      <dgm:spPr/>
    </dgm:pt>
    <dgm:pt modelId="{43597820-A3C8-4FDB-81A6-0E0660F40A07}" type="pres">
      <dgm:prSet presAssocID="{FA22F67D-9D70-4204-B040-82D284C81C51}" presName="connTx" presStyleLbl="sibTrans2D1" presStyleIdx="2" presStyleCnt="4"/>
      <dgm:spPr/>
    </dgm:pt>
    <dgm:pt modelId="{2A71E6AA-D5AF-473C-BC3A-092F6AC3A23F}" type="pres">
      <dgm:prSet presAssocID="{88E012B6-0F5D-43B7-9637-52B38C23EAF4}" presName="composite" presStyleCnt="0"/>
      <dgm:spPr/>
    </dgm:pt>
    <dgm:pt modelId="{A84DAA55-51FD-41A2-833E-ECAE08847BA1}" type="pres">
      <dgm:prSet presAssocID="{88E012B6-0F5D-43B7-9637-52B38C23EAF4}" presName="imagSh" presStyleLbl="bgImgPlace1" presStyleIdx="3" presStyleCnt="5" custScaleX="153078" custScaleY="127674" custLinFactNeighborX="-13912" custLinFactNeighborY="-2669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253F83F-E961-40D9-81AF-92CF118004B8}" type="pres">
      <dgm:prSet presAssocID="{88E012B6-0F5D-43B7-9637-52B38C23EAF4}" presName="txNode" presStyleLbl="node1" presStyleIdx="3" presStyleCnt="5" custLinFactNeighborX="1951" custLinFactNeighborY="8145">
        <dgm:presLayoutVars>
          <dgm:bulletEnabled val="1"/>
        </dgm:presLayoutVars>
      </dgm:prSet>
      <dgm:spPr/>
    </dgm:pt>
    <dgm:pt modelId="{A3C9B04E-6D20-4A57-9F7D-11C56132107F}" type="pres">
      <dgm:prSet presAssocID="{3DCEAF90-3201-480A-B5D7-F1BF45935FC7}" presName="sibTrans" presStyleLbl="sibTrans2D1" presStyleIdx="3" presStyleCnt="4"/>
      <dgm:spPr/>
    </dgm:pt>
    <dgm:pt modelId="{389F9085-5DD2-4D42-B5F5-F7A517189D55}" type="pres">
      <dgm:prSet presAssocID="{3DCEAF90-3201-480A-B5D7-F1BF45935FC7}" presName="connTx" presStyleLbl="sibTrans2D1" presStyleIdx="3" presStyleCnt="4"/>
      <dgm:spPr/>
    </dgm:pt>
    <dgm:pt modelId="{50E04EE9-448C-4A06-A194-CABE46BEF68D}" type="pres">
      <dgm:prSet presAssocID="{797EC0F4-B4B4-4F6A-8924-04B5D0BC1674}" presName="composite" presStyleCnt="0"/>
      <dgm:spPr/>
    </dgm:pt>
    <dgm:pt modelId="{1076B49F-9F71-46AE-A5A0-5DCD14E29998}" type="pres">
      <dgm:prSet presAssocID="{797EC0F4-B4B4-4F6A-8924-04B5D0BC1674}" presName="imagSh" presStyleLbl="bgImgPlace1" presStyleIdx="4" presStyleCnt="5" custScaleX="154317" custScaleY="125555" custLinFactNeighborX="48" custLinFactNeighborY="-2573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CCAC754-22B3-4567-8A09-976DBC165272}" type="pres">
      <dgm:prSet presAssocID="{797EC0F4-B4B4-4F6A-8924-04B5D0BC1674}" presName="txNode" presStyleLbl="node1" presStyleIdx="4" presStyleCnt="5" custLinFactNeighborX="243" custLinFactNeighborY="9322">
        <dgm:presLayoutVars>
          <dgm:bulletEnabled val="1"/>
        </dgm:presLayoutVars>
      </dgm:prSet>
      <dgm:spPr/>
    </dgm:pt>
  </dgm:ptLst>
  <dgm:cxnLst>
    <dgm:cxn modelId="{FAB6EC02-C149-40D9-9409-DF0CDDE6C80B}" type="presOf" srcId="{8C7252EB-F8E4-4CB2-BF1A-B0EB68794B05}" destId="{687BFF0C-D649-4A2C-BB09-4B4FF9076508}" srcOrd="0" destOrd="0" presId="urn:microsoft.com/office/officeart/2005/8/layout/hProcess10"/>
    <dgm:cxn modelId="{169BF407-1DFE-4707-9E9E-C5948A7253DC}" srcId="{FD8EC442-E7A4-42C2-8F6A-1D22B79A739E}" destId="{C6E06566-4679-4D75-9D71-2A6361545C0D}" srcOrd="2" destOrd="0" parTransId="{55558364-084F-41BC-9532-CC0037D66ADA}" sibTransId="{FA22F67D-9D70-4204-B040-82D284C81C51}"/>
    <dgm:cxn modelId="{A2BC1417-B14A-4A80-91C7-3EE7E9AD8FB1}" srcId="{FD8EC442-E7A4-42C2-8F6A-1D22B79A739E}" destId="{88E012B6-0F5D-43B7-9637-52B38C23EAF4}" srcOrd="3" destOrd="0" parTransId="{F3A62908-0F5D-4F87-A090-B80AE16C0B86}" sibTransId="{3DCEAF90-3201-480A-B5D7-F1BF45935FC7}"/>
    <dgm:cxn modelId="{41EBFA1E-4C00-4BCA-ADE2-2C56059BAC38}" type="presOf" srcId="{E15F3BCE-E6A8-4B54-AB74-47F243253998}" destId="{19BC2049-1658-4E21-8248-F62A1F4DE971}" srcOrd="0" destOrd="0" presId="urn:microsoft.com/office/officeart/2005/8/layout/hProcess10"/>
    <dgm:cxn modelId="{CF64D42C-3114-4F99-9F9F-B956985B48A2}" type="presOf" srcId="{C6E06566-4679-4D75-9D71-2A6361545C0D}" destId="{E5838E76-C49D-40D4-B1DD-05D6EE267B59}" srcOrd="0" destOrd="0" presId="urn:microsoft.com/office/officeart/2005/8/layout/hProcess10"/>
    <dgm:cxn modelId="{CABC4131-845C-4BDE-898E-5891314B96DF}" type="presOf" srcId="{426A1D21-A940-483D-BECE-C0C025A7EABF}" destId="{58B7F203-E8BE-4989-BCC3-9B4D1822E9E8}" srcOrd="0" destOrd="0" presId="urn:microsoft.com/office/officeart/2005/8/layout/hProcess10"/>
    <dgm:cxn modelId="{C9CD1D3A-3628-406E-B331-0ED61723F036}" type="presOf" srcId="{3DCEAF90-3201-480A-B5D7-F1BF45935FC7}" destId="{A3C9B04E-6D20-4A57-9F7D-11C56132107F}" srcOrd="0" destOrd="0" presId="urn:microsoft.com/office/officeart/2005/8/layout/hProcess10"/>
    <dgm:cxn modelId="{6FBB9E3D-3AFC-41CB-A455-81AEFEA4EFF4}" type="presOf" srcId="{3DCEAF90-3201-480A-B5D7-F1BF45935FC7}" destId="{389F9085-5DD2-4D42-B5F5-F7A517189D55}" srcOrd="1" destOrd="0" presId="urn:microsoft.com/office/officeart/2005/8/layout/hProcess10"/>
    <dgm:cxn modelId="{CE9A1D40-3F25-4949-AA06-DEE4D6EB5E2C}" srcId="{FD8EC442-E7A4-42C2-8F6A-1D22B79A739E}" destId="{66658FDF-6A1A-4E8C-B198-970C39106A81}" srcOrd="0" destOrd="0" parTransId="{6163B80B-8CEA-4F00-8ECC-671701979032}" sibTransId="{426A1D21-A940-483D-BECE-C0C025A7EABF}"/>
    <dgm:cxn modelId="{7BC5D856-A2FF-4D05-BDDC-7C1830A8F737}" type="presOf" srcId="{FA22F67D-9D70-4204-B040-82D284C81C51}" destId="{43597820-A3C8-4FDB-81A6-0E0660F40A07}" srcOrd="1" destOrd="0" presId="urn:microsoft.com/office/officeart/2005/8/layout/hProcess10"/>
    <dgm:cxn modelId="{5720257D-9AA8-41E8-887F-EA4A12083381}" type="presOf" srcId="{FA22F67D-9D70-4204-B040-82D284C81C51}" destId="{B593ED15-48BA-4834-9AEF-BCBAA56F9431}" srcOrd="0" destOrd="0" presId="urn:microsoft.com/office/officeart/2005/8/layout/hProcess10"/>
    <dgm:cxn modelId="{DDDD6D97-5E2F-4C81-A893-7887BF037930}" srcId="{FD8EC442-E7A4-42C2-8F6A-1D22B79A739E}" destId="{797EC0F4-B4B4-4F6A-8924-04B5D0BC1674}" srcOrd="4" destOrd="0" parTransId="{2722D3B7-6974-4843-A058-A197CECAFFB1}" sibTransId="{0DB46931-6BF0-4B2F-9217-59CDB81479A4}"/>
    <dgm:cxn modelId="{E27E67C9-33C8-47EB-A012-92C59B91B315}" type="presOf" srcId="{E15F3BCE-E6A8-4B54-AB74-47F243253998}" destId="{DF015E12-B382-4281-9E2F-0C913DDC3E81}" srcOrd="1" destOrd="0" presId="urn:microsoft.com/office/officeart/2005/8/layout/hProcess10"/>
    <dgm:cxn modelId="{CC1359D7-AA6E-4BC6-83D1-01121E041475}" type="presOf" srcId="{797EC0F4-B4B4-4F6A-8924-04B5D0BC1674}" destId="{2CCAC754-22B3-4567-8A09-976DBC165272}" srcOrd="0" destOrd="0" presId="urn:microsoft.com/office/officeart/2005/8/layout/hProcess10"/>
    <dgm:cxn modelId="{690381D9-B7E5-4B8A-A373-72BE30F2CD38}" type="presOf" srcId="{66658FDF-6A1A-4E8C-B198-970C39106A81}" destId="{8F784482-5F73-49E9-B30B-BA8399BF2C36}" srcOrd="0" destOrd="0" presId="urn:microsoft.com/office/officeart/2005/8/layout/hProcess10"/>
    <dgm:cxn modelId="{821F66F4-05AF-4944-9EDE-A707B2586ADC}" srcId="{FD8EC442-E7A4-42C2-8F6A-1D22B79A739E}" destId="{8C7252EB-F8E4-4CB2-BF1A-B0EB68794B05}" srcOrd="1" destOrd="0" parTransId="{F111D36A-5BFE-4C33-94D0-F4DEFFCDE66D}" sibTransId="{E15F3BCE-E6A8-4B54-AB74-47F243253998}"/>
    <dgm:cxn modelId="{ECB814F6-7E0E-4ABD-99C6-1CFB0C567D48}" type="presOf" srcId="{426A1D21-A940-483D-BECE-C0C025A7EABF}" destId="{3631F1C1-FAC5-4BC8-9B0C-57FAD1162EDB}" srcOrd="1" destOrd="0" presId="urn:microsoft.com/office/officeart/2005/8/layout/hProcess10"/>
    <dgm:cxn modelId="{0C240EFE-35DB-4516-A9C6-449782F57076}" type="presOf" srcId="{FD8EC442-E7A4-42C2-8F6A-1D22B79A739E}" destId="{51D54FEF-9CF8-4C76-8234-FC255A4EF9E0}" srcOrd="0" destOrd="0" presId="urn:microsoft.com/office/officeart/2005/8/layout/hProcess10"/>
    <dgm:cxn modelId="{3C852DFE-592C-4E0A-B6AD-16A25DCFA2ED}" type="presOf" srcId="{88E012B6-0F5D-43B7-9637-52B38C23EAF4}" destId="{1253F83F-E961-40D9-81AF-92CF118004B8}" srcOrd="0" destOrd="0" presId="urn:microsoft.com/office/officeart/2005/8/layout/hProcess10"/>
    <dgm:cxn modelId="{1563E16D-56E3-4FEC-9319-8524C63D913C}" type="presParOf" srcId="{51D54FEF-9CF8-4C76-8234-FC255A4EF9E0}" destId="{5BBC9F40-97EF-4593-B8D3-CD66EE291AE4}" srcOrd="0" destOrd="0" presId="urn:microsoft.com/office/officeart/2005/8/layout/hProcess10"/>
    <dgm:cxn modelId="{56C30B0A-33C4-4297-9EF9-A4AAAA76E441}" type="presParOf" srcId="{5BBC9F40-97EF-4593-B8D3-CD66EE291AE4}" destId="{360BB5D2-3AC5-46B6-B471-7E1CD999E5C3}" srcOrd="0" destOrd="0" presId="urn:microsoft.com/office/officeart/2005/8/layout/hProcess10"/>
    <dgm:cxn modelId="{AA81CD93-C036-4F48-9AA1-EBDEE0C0DFB3}" type="presParOf" srcId="{5BBC9F40-97EF-4593-B8D3-CD66EE291AE4}" destId="{8F784482-5F73-49E9-B30B-BA8399BF2C36}" srcOrd="1" destOrd="0" presId="urn:microsoft.com/office/officeart/2005/8/layout/hProcess10"/>
    <dgm:cxn modelId="{8E682B2F-AA93-4BC8-A1BA-143C66899A96}" type="presParOf" srcId="{51D54FEF-9CF8-4C76-8234-FC255A4EF9E0}" destId="{58B7F203-E8BE-4989-BCC3-9B4D1822E9E8}" srcOrd="1" destOrd="0" presId="urn:microsoft.com/office/officeart/2005/8/layout/hProcess10"/>
    <dgm:cxn modelId="{0A07EC67-2B5E-47CD-B5C8-9E3A448DA3E5}" type="presParOf" srcId="{58B7F203-E8BE-4989-BCC3-9B4D1822E9E8}" destId="{3631F1C1-FAC5-4BC8-9B0C-57FAD1162EDB}" srcOrd="0" destOrd="0" presId="urn:microsoft.com/office/officeart/2005/8/layout/hProcess10"/>
    <dgm:cxn modelId="{E482F978-7FC6-4276-9757-933697EAE398}" type="presParOf" srcId="{51D54FEF-9CF8-4C76-8234-FC255A4EF9E0}" destId="{035B775F-AF3C-4884-84A9-F236CEF969D7}" srcOrd="2" destOrd="0" presId="urn:microsoft.com/office/officeart/2005/8/layout/hProcess10"/>
    <dgm:cxn modelId="{CA663AE2-3CF5-4973-B071-31040103C99C}" type="presParOf" srcId="{035B775F-AF3C-4884-84A9-F236CEF969D7}" destId="{6C38558A-A001-4F94-88D2-B57C30AB0F42}" srcOrd="0" destOrd="0" presId="urn:microsoft.com/office/officeart/2005/8/layout/hProcess10"/>
    <dgm:cxn modelId="{E68D6DC3-B573-4401-9B3C-3E119FF4B0A2}" type="presParOf" srcId="{035B775F-AF3C-4884-84A9-F236CEF969D7}" destId="{687BFF0C-D649-4A2C-BB09-4B4FF9076508}" srcOrd="1" destOrd="0" presId="urn:microsoft.com/office/officeart/2005/8/layout/hProcess10"/>
    <dgm:cxn modelId="{73EE6692-B7C6-41D1-ADDA-0B0D2688B44A}" type="presParOf" srcId="{51D54FEF-9CF8-4C76-8234-FC255A4EF9E0}" destId="{19BC2049-1658-4E21-8248-F62A1F4DE971}" srcOrd="3" destOrd="0" presId="urn:microsoft.com/office/officeart/2005/8/layout/hProcess10"/>
    <dgm:cxn modelId="{8E4C595A-C8E9-4918-AC0C-2DAFF324B396}" type="presParOf" srcId="{19BC2049-1658-4E21-8248-F62A1F4DE971}" destId="{DF015E12-B382-4281-9E2F-0C913DDC3E81}" srcOrd="0" destOrd="0" presId="urn:microsoft.com/office/officeart/2005/8/layout/hProcess10"/>
    <dgm:cxn modelId="{12357E3B-85A2-4076-A270-3E90AA302B4A}" type="presParOf" srcId="{51D54FEF-9CF8-4C76-8234-FC255A4EF9E0}" destId="{E6B3A86E-5117-48AF-9200-5683FC022BE0}" srcOrd="4" destOrd="0" presId="urn:microsoft.com/office/officeart/2005/8/layout/hProcess10"/>
    <dgm:cxn modelId="{E5802C90-E1BC-401C-B700-398165AC00F6}" type="presParOf" srcId="{E6B3A86E-5117-48AF-9200-5683FC022BE0}" destId="{2BA8C434-1B27-49FB-B4FA-96086DAFE2F1}" srcOrd="0" destOrd="0" presId="urn:microsoft.com/office/officeart/2005/8/layout/hProcess10"/>
    <dgm:cxn modelId="{04BCDA4E-149C-4863-B22D-91EC6DFD8644}" type="presParOf" srcId="{E6B3A86E-5117-48AF-9200-5683FC022BE0}" destId="{E5838E76-C49D-40D4-B1DD-05D6EE267B59}" srcOrd="1" destOrd="0" presId="urn:microsoft.com/office/officeart/2005/8/layout/hProcess10"/>
    <dgm:cxn modelId="{E36ED791-E234-40A2-94F2-346B21B02B8A}" type="presParOf" srcId="{51D54FEF-9CF8-4C76-8234-FC255A4EF9E0}" destId="{B593ED15-48BA-4834-9AEF-BCBAA56F9431}" srcOrd="5" destOrd="0" presId="urn:microsoft.com/office/officeart/2005/8/layout/hProcess10"/>
    <dgm:cxn modelId="{C85A802D-EA4D-469D-B8B7-79D96157FD27}" type="presParOf" srcId="{B593ED15-48BA-4834-9AEF-BCBAA56F9431}" destId="{43597820-A3C8-4FDB-81A6-0E0660F40A07}" srcOrd="0" destOrd="0" presId="urn:microsoft.com/office/officeart/2005/8/layout/hProcess10"/>
    <dgm:cxn modelId="{444A6EEF-613E-4B6A-9BFA-4F888554D773}" type="presParOf" srcId="{51D54FEF-9CF8-4C76-8234-FC255A4EF9E0}" destId="{2A71E6AA-D5AF-473C-BC3A-092F6AC3A23F}" srcOrd="6" destOrd="0" presId="urn:microsoft.com/office/officeart/2005/8/layout/hProcess10"/>
    <dgm:cxn modelId="{71185726-A130-4CCF-BE67-005AB9A0B959}" type="presParOf" srcId="{2A71E6AA-D5AF-473C-BC3A-092F6AC3A23F}" destId="{A84DAA55-51FD-41A2-833E-ECAE08847BA1}" srcOrd="0" destOrd="0" presId="urn:microsoft.com/office/officeart/2005/8/layout/hProcess10"/>
    <dgm:cxn modelId="{7B54D14C-DEBC-486C-9218-EBCEB25F6609}" type="presParOf" srcId="{2A71E6AA-D5AF-473C-BC3A-092F6AC3A23F}" destId="{1253F83F-E961-40D9-81AF-92CF118004B8}" srcOrd="1" destOrd="0" presId="urn:microsoft.com/office/officeart/2005/8/layout/hProcess10"/>
    <dgm:cxn modelId="{40384A51-EEE7-46E7-BF6D-EAEAB7E8C505}" type="presParOf" srcId="{51D54FEF-9CF8-4C76-8234-FC255A4EF9E0}" destId="{A3C9B04E-6D20-4A57-9F7D-11C56132107F}" srcOrd="7" destOrd="0" presId="urn:microsoft.com/office/officeart/2005/8/layout/hProcess10"/>
    <dgm:cxn modelId="{F5472CC2-7F69-4526-80F6-F007845823BD}" type="presParOf" srcId="{A3C9B04E-6D20-4A57-9F7D-11C56132107F}" destId="{389F9085-5DD2-4D42-B5F5-F7A517189D55}" srcOrd="0" destOrd="0" presId="urn:microsoft.com/office/officeart/2005/8/layout/hProcess10"/>
    <dgm:cxn modelId="{8D0D81E7-3BE8-4019-BCE5-31C3F6477B24}" type="presParOf" srcId="{51D54FEF-9CF8-4C76-8234-FC255A4EF9E0}" destId="{50E04EE9-448C-4A06-A194-CABE46BEF68D}" srcOrd="8" destOrd="0" presId="urn:microsoft.com/office/officeart/2005/8/layout/hProcess10"/>
    <dgm:cxn modelId="{4E8328FF-A8B6-4141-AA8C-BC61E8EDAC75}" type="presParOf" srcId="{50E04EE9-448C-4A06-A194-CABE46BEF68D}" destId="{1076B49F-9F71-46AE-A5A0-5DCD14E29998}" srcOrd="0" destOrd="0" presId="urn:microsoft.com/office/officeart/2005/8/layout/hProcess10"/>
    <dgm:cxn modelId="{D010920C-A45F-4F06-9FCB-EA8DB649B398}" type="presParOf" srcId="{50E04EE9-448C-4A06-A194-CABE46BEF68D}" destId="{2CCAC754-22B3-4567-8A09-976DBC16527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BB5D2-3AC5-46B6-B471-7E1CD999E5C3}">
      <dsp:nvSpPr>
        <dsp:cNvPr id="0" name=""/>
        <dsp:cNvSpPr/>
      </dsp:nvSpPr>
      <dsp:spPr>
        <a:xfrm>
          <a:off x="13507" y="1342580"/>
          <a:ext cx="1412442" cy="1217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84482-5F73-49E9-B30B-BA8399BF2C36}">
      <dsp:nvSpPr>
        <dsp:cNvPr id="0" name=""/>
        <dsp:cNvSpPr/>
      </dsp:nvSpPr>
      <dsp:spPr>
        <a:xfrm>
          <a:off x="548515" y="2225222"/>
          <a:ext cx="915144" cy="91514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Survey</a:t>
          </a:r>
        </a:p>
      </dsp:txBody>
      <dsp:txXfrm>
        <a:off x="575319" y="2252026"/>
        <a:ext cx="861536" cy="861536"/>
      </dsp:txXfrm>
    </dsp:sp>
    <dsp:sp modelId="{58B7F203-E8BE-4989-BCC3-9B4D1822E9E8}">
      <dsp:nvSpPr>
        <dsp:cNvPr id="0" name=""/>
        <dsp:cNvSpPr/>
      </dsp:nvSpPr>
      <dsp:spPr>
        <a:xfrm rot="21542114">
          <a:off x="1566939" y="1825762"/>
          <a:ext cx="141018" cy="219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566942" y="1870097"/>
        <a:ext cx="98713" cy="131938"/>
      </dsp:txXfrm>
    </dsp:sp>
    <dsp:sp modelId="{6C38558A-A001-4F94-88D2-B57C30AB0F42}">
      <dsp:nvSpPr>
        <dsp:cNvPr id="0" name=""/>
        <dsp:cNvSpPr/>
      </dsp:nvSpPr>
      <dsp:spPr>
        <a:xfrm>
          <a:off x="1828804" y="1295404"/>
          <a:ext cx="1339176" cy="1251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BFF0C-D649-4A2C-BB09-4B4FF9076508}">
      <dsp:nvSpPr>
        <dsp:cNvPr id="0" name=""/>
        <dsp:cNvSpPr/>
      </dsp:nvSpPr>
      <dsp:spPr>
        <a:xfrm>
          <a:off x="2131987" y="2187088"/>
          <a:ext cx="915144" cy="915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Asset Inventory</a:t>
          </a:r>
        </a:p>
      </dsp:txBody>
      <dsp:txXfrm>
        <a:off x="2158791" y="2213892"/>
        <a:ext cx="861536" cy="861536"/>
      </dsp:txXfrm>
    </dsp:sp>
    <dsp:sp modelId="{19BC2049-1658-4E21-8248-F62A1F4DE971}">
      <dsp:nvSpPr>
        <dsp:cNvPr id="0" name=""/>
        <dsp:cNvSpPr/>
      </dsp:nvSpPr>
      <dsp:spPr>
        <a:xfrm rot="21550000">
          <a:off x="3238105" y="1799994"/>
          <a:ext cx="70136" cy="219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238106" y="1844126"/>
        <a:ext cx="49095" cy="131938"/>
      </dsp:txXfrm>
    </dsp:sp>
    <dsp:sp modelId="{2BA8C434-1B27-49FB-B4FA-96086DAFE2F1}">
      <dsp:nvSpPr>
        <dsp:cNvPr id="0" name=""/>
        <dsp:cNvSpPr/>
      </dsp:nvSpPr>
      <dsp:spPr>
        <a:xfrm>
          <a:off x="3368349" y="1307008"/>
          <a:ext cx="1390826" cy="11828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38E76-C49D-40D4-B1DD-05D6EE267B59}">
      <dsp:nvSpPr>
        <dsp:cNvPr id="0" name=""/>
        <dsp:cNvSpPr/>
      </dsp:nvSpPr>
      <dsp:spPr>
        <a:xfrm>
          <a:off x="3945444" y="2244441"/>
          <a:ext cx="915144" cy="91514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Pinpoint</a:t>
          </a:r>
        </a:p>
      </dsp:txBody>
      <dsp:txXfrm>
        <a:off x="3972248" y="2271245"/>
        <a:ext cx="861536" cy="861536"/>
      </dsp:txXfrm>
    </dsp:sp>
    <dsp:sp modelId="{B593ED15-48BA-4834-9AEF-BCBAA56F9431}">
      <dsp:nvSpPr>
        <dsp:cNvPr id="0" name=""/>
        <dsp:cNvSpPr/>
      </dsp:nvSpPr>
      <dsp:spPr>
        <a:xfrm rot="21464233">
          <a:off x="4872479" y="1754298"/>
          <a:ext cx="113435" cy="219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4872492" y="1798949"/>
        <a:ext cx="79405" cy="131938"/>
      </dsp:txXfrm>
    </dsp:sp>
    <dsp:sp modelId="{A84DAA55-51FD-41A2-833E-ECAE08847BA1}">
      <dsp:nvSpPr>
        <dsp:cNvPr id="0" name=""/>
        <dsp:cNvSpPr/>
      </dsp:nvSpPr>
      <dsp:spPr>
        <a:xfrm>
          <a:off x="5083025" y="1246291"/>
          <a:ext cx="1400884" cy="11684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3F83F-E961-40D9-81AF-92CF118004B8}">
      <dsp:nvSpPr>
        <dsp:cNvPr id="0" name=""/>
        <dsp:cNvSpPr/>
      </dsp:nvSpPr>
      <dsp:spPr>
        <a:xfrm>
          <a:off x="5620042" y="2240823"/>
          <a:ext cx="915144" cy="91514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Verify</a:t>
          </a:r>
        </a:p>
      </dsp:txBody>
      <dsp:txXfrm>
        <a:off x="5646846" y="2267627"/>
        <a:ext cx="861536" cy="861536"/>
      </dsp:txXfrm>
    </dsp:sp>
    <dsp:sp modelId="{A3C9B04E-6D20-4A57-9F7D-11C56132107F}">
      <dsp:nvSpPr>
        <dsp:cNvPr id="0" name=""/>
        <dsp:cNvSpPr/>
      </dsp:nvSpPr>
      <dsp:spPr>
        <a:xfrm rot="7149">
          <a:off x="6652759" y="1722526"/>
          <a:ext cx="168849" cy="219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6652759" y="1766452"/>
        <a:ext cx="118194" cy="131938"/>
      </dsp:txXfrm>
    </dsp:sp>
    <dsp:sp modelId="{1076B49F-9F71-46AE-A5A0-5DCD14E29998}">
      <dsp:nvSpPr>
        <dsp:cNvPr id="0" name=""/>
        <dsp:cNvSpPr/>
      </dsp:nvSpPr>
      <dsp:spPr>
        <a:xfrm>
          <a:off x="6966335" y="1259915"/>
          <a:ext cx="1412222" cy="1149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AC754-22B3-4567-8A09-976DBC165272}">
      <dsp:nvSpPr>
        <dsp:cNvPr id="0" name=""/>
        <dsp:cNvSpPr/>
      </dsp:nvSpPr>
      <dsp:spPr>
        <a:xfrm>
          <a:off x="7365636" y="2246747"/>
          <a:ext cx="915144" cy="91514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Repair</a:t>
          </a:r>
        </a:p>
      </dsp:txBody>
      <dsp:txXfrm>
        <a:off x="7392440" y="2273551"/>
        <a:ext cx="861536" cy="861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DCA7-7497-7B44-AA49-422F67CFD5D4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3C1C-399F-1740-BDE8-ED8199DC5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b217731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b217731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4b217731b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13C1C-399F-1740-BDE8-ED8199DC5C5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43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13C1C-399F-1740-BDE8-ED8199DC5C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5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13C1C-399F-1740-BDE8-ED8199DC5C5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1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EE7-6852-7D44-A1D8-6EAFA1375B7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5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EE7-6852-7D44-A1D8-6EAFA1375B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4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9706"/>
            <a:ext cx="5486400" cy="4114800"/>
          </a:xfrm>
        </p:spPr>
        <p:txBody>
          <a:bodyPr/>
          <a:lstStyle/>
          <a:p>
            <a:r>
              <a:rPr lang="en-US" dirty="0"/>
              <a:t>Water Audit and Leak Detection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471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13C1C-399F-1740-BDE8-ED8199DC5C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8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13C1C-399F-1740-BDE8-ED8199DC5C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3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b217731b6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4b217731b6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384" name="Google Shape;384;g4b217731b6_0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b217731b6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4b217731b6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g4b217731b6_0_2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93AA-BC42-4CAF-9157-99DB8EB2C7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01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EE7-6852-7D44-A1D8-6EAFA1375B7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3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5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2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0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Blue Aqua 1 Photo">
  <p:cSld name="1_Title Slide Blue Aqua 1 Photo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3" descr="E:\PowerPoint-Wave-Aqua-HR.png"/>
          <p:cNvPicPr preferRelativeResize="0"/>
          <p:nvPr/>
        </p:nvPicPr>
        <p:blipFill rotWithShape="1">
          <a:blip r:embed="rId2">
            <a:alphaModFix/>
          </a:blip>
          <a:srcRect l="28248"/>
          <a:stretch/>
        </p:blipFill>
        <p:spPr>
          <a:xfrm>
            <a:off x="0" y="3429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>
            <a:spLocks noGrp="1"/>
          </p:cNvSpPr>
          <p:nvPr>
            <p:ph type="subTitle" idx="1"/>
          </p:nvPr>
        </p:nvSpPr>
        <p:spPr>
          <a:xfrm>
            <a:off x="444500" y="2931795"/>
            <a:ext cx="77724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50" tIns="44675" rIns="89350" bIns="446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lt1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/>
          <p:nvPr/>
        </p:nvSpPr>
        <p:spPr>
          <a:xfrm>
            <a:off x="762000" y="6446837"/>
            <a:ext cx="6227700" cy="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50" tIns="44675" rIns="89350" bIns="44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XYLEM PROPRIETARY/CONFIDENTIAL</a:t>
            </a:r>
            <a:endParaRPr sz="1800" dirty="0"/>
          </a:p>
        </p:txBody>
      </p:sp>
      <p:pic>
        <p:nvPicPr>
          <p:cNvPr id="164" name="Google Shape;16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4500" y="163287"/>
            <a:ext cx="1314450" cy="663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990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d a Photo Quote or Call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FA1A1"/>
                </a:solidFill>
              </a:defRPr>
            </a:lvl1pPr>
          </a:lstStyle>
          <a:p>
            <a:r>
              <a:rPr lang="en-US" dirty="0"/>
              <a:t>THE PURE PRECISION PLAYBOOK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771" y="1894801"/>
            <a:ext cx="5125316" cy="2670658"/>
          </a:xfrm>
        </p:spPr>
        <p:txBody>
          <a:bodyPr anchor="ctr" anchorCtr="0"/>
          <a:lstStyle>
            <a:lvl1pPr marL="0" indent="0">
              <a:buFontTx/>
              <a:buNone/>
              <a:defRPr sz="1800" i="1">
                <a:solidFill>
                  <a:srgbClr val="06446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FA1A1"/>
                </a:solidFill>
              </a:defRPr>
            </a:lvl1pPr>
          </a:lstStyle>
          <a:p>
            <a:fld id="{00B653B8-8C22-BE4E-83C3-16BE2E863C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965" y="6416878"/>
            <a:ext cx="1752599" cy="262890"/>
          </a:xfrm>
          <a:prstGeom prst="rect">
            <a:avLst/>
          </a:prstGeom>
        </p:spPr>
      </p:pic>
      <p:sp>
        <p:nvSpPr>
          <p:cNvPr id="10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28649" y="1432504"/>
            <a:ext cx="2618185" cy="3491923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50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HyPack (title only)">
  <p:cSld name="Content HyPack (title only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347753" y="0"/>
            <a:ext cx="6527700" cy="9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/>
          <a:lstStyle>
            <a:lvl1pPr lvl="0" algn="l" rtl="0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214777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214777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214777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214777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347753" y="6403975"/>
            <a:ext cx="714600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2341" y="6028159"/>
            <a:ext cx="543189" cy="752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28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Xylem (photo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3" y="1600200"/>
            <a:ext cx="4691185" cy="4690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76671" y="1600206"/>
            <a:ext cx="3429000" cy="3778873"/>
          </a:xfrm>
          <a:solidFill>
            <a:schemeClr val="bg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B24C-36EF-344B-B76C-504CED23025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58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ell Gos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5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8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8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4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7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4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C3D0B-0935-4111-8B32-D765F7BF89A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6B2BD-D501-4B60-B5FA-6B2A61818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1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hyperlink" Target="../Documents/Presentations/20100728_WSSC_AsstGM/Media/Sequence%2011_2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jpe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3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39.jp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31" Type="http://schemas.openxmlformats.org/officeDocument/2006/relationships/image" Target="../media/image3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Relationship Id="rId30" Type="http://schemas.openxmlformats.org/officeDocument/2006/relationships/image" Target="../media/image8.png"/><Relationship Id="rId8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>
            <a:spLocks noGrp="1"/>
          </p:cNvSpPr>
          <p:nvPr>
            <p:ph type="subTitle" idx="1"/>
          </p:nvPr>
        </p:nvSpPr>
        <p:spPr>
          <a:xfrm>
            <a:off x="444500" y="3056096"/>
            <a:ext cx="7772400" cy="1085100"/>
          </a:xfrm>
          <a:prstGeom prst="rect">
            <a:avLst/>
          </a:prstGeom>
        </p:spPr>
        <p:txBody>
          <a:bodyPr spcFirstLastPara="1" vert="horz" wrap="square" lIns="89350" tIns="44675" rIns="89350" bIns="44675" rtlCol="0" anchor="b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-US" sz="2800" b="1" dirty="0"/>
              <a:t>Indian Wells Valley Groundwater Authority Water Audit, Leak Detection and Repair Program</a:t>
            </a:r>
            <a:endParaRPr dirty="0"/>
          </a:p>
        </p:txBody>
      </p:sp>
      <p:sp>
        <p:nvSpPr>
          <p:cNvPr id="187" name="Google Shape;187;p37"/>
          <p:cNvSpPr txBox="1"/>
          <p:nvPr/>
        </p:nvSpPr>
        <p:spPr>
          <a:xfrm>
            <a:off x="475701" y="3689696"/>
            <a:ext cx="73359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88" name="Google Shape;188;p37"/>
          <p:cNvSpPr txBox="1"/>
          <p:nvPr/>
        </p:nvSpPr>
        <p:spPr>
          <a:xfrm>
            <a:off x="554575" y="4218575"/>
            <a:ext cx="582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675" rIns="89350" bIns="44675" anchor="t" anchorCtr="0"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June 20, 2019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90" name="Google Shape;190;p37"/>
          <p:cNvSpPr txBox="1"/>
          <p:nvPr/>
        </p:nvSpPr>
        <p:spPr>
          <a:xfrm>
            <a:off x="5554779" y="5256800"/>
            <a:ext cx="3430276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675" rIns="89350" bIns="44675" anchor="t" anchorCtr="0">
            <a:no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Ashan McNeally, P.E., Program Manager</a:t>
            </a:r>
          </a:p>
          <a:p>
            <a:pPr algn="r"/>
            <a:r>
              <a:rPr lang="en-US" sz="1200" dirty="0">
                <a:solidFill>
                  <a:srgbClr val="FFFFFF"/>
                </a:solidFill>
              </a:rPr>
              <a:t>Carl Sharkey, Water Loss Advisor</a:t>
            </a:r>
          </a:p>
          <a:p>
            <a:pPr algn="r"/>
            <a:r>
              <a:rPr lang="en-US" sz="1200" dirty="0">
                <a:solidFill>
                  <a:srgbClr val="FFFFFF"/>
                </a:solidFill>
              </a:rPr>
              <a:t>Kingsley Blease, P.E., Water Audit Consultant</a:t>
            </a:r>
          </a:p>
          <a:p>
            <a:pPr algn="r"/>
            <a:r>
              <a:rPr lang="en-US" sz="1200" dirty="0">
                <a:solidFill>
                  <a:srgbClr val="FFFFFF"/>
                </a:solidFill>
              </a:rPr>
              <a:t>Pam Malone-Webster, </a:t>
            </a:r>
            <a:r>
              <a:rPr lang="en-US" sz="1100" dirty="0">
                <a:solidFill>
                  <a:srgbClr val="FFFFFF"/>
                </a:solidFill>
              </a:rPr>
              <a:t>Client</a:t>
            </a:r>
            <a:r>
              <a:rPr lang="en" sz="1100" dirty="0">
                <a:solidFill>
                  <a:srgbClr val="FFFFFF"/>
                </a:solidFill>
              </a:rPr>
              <a:t> Manager</a:t>
            </a:r>
            <a:endParaRPr sz="1100" dirty="0">
              <a:solidFill>
                <a:srgbClr val="FFFFFF"/>
              </a:solidFill>
            </a:endParaRPr>
          </a:p>
          <a:p>
            <a:pPr algn="r"/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89811-38E5-4E67-83F3-40B6B58CAA33}"/>
              </a:ext>
            </a:extLst>
          </p:cNvPr>
          <p:cNvSpPr txBox="1"/>
          <p:nvPr/>
        </p:nvSpPr>
        <p:spPr>
          <a:xfrm>
            <a:off x="6586538" y="857250"/>
            <a:ext cx="163036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F92E4CB-F0FF-45E4-B011-130242302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78" y="1023927"/>
            <a:ext cx="3516000" cy="732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Valor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Water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Analytics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600"/>
              </a:spcAft>
              <a:buSzPct val="130000"/>
              <a:buNone/>
            </a:pPr>
            <a:r>
              <a:rPr lang="en-US" sz="8000" b="1" u="sng" dirty="0">
                <a:cs typeface="Arial" pitchFamily="34" charset="0"/>
              </a:rPr>
              <a:t>Problem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8000" dirty="0">
                <a:cs typeface="Arial" pitchFamily="34" charset="0"/>
              </a:rPr>
              <a:t>Apparent losses impact water and financial sustainability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8000" b="1" u="sng" dirty="0">
                <a:cs typeface="Arial" pitchFamily="34" charset="0"/>
              </a:rPr>
              <a:t>Average of 2% of top-line revenue </a:t>
            </a:r>
            <a:r>
              <a:rPr lang="en-US" sz="8000" dirty="0">
                <a:cs typeface="Arial" pitchFamily="34" charset="0"/>
              </a:rPr>
              <a:t>is lost annually via apparent loss issues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8000" dirty="0">
                <a:cs typeface="Arial" pitchFamily="34" charset="0"/>
              </a:rPr>
              <a:t>Water balance calculation uncertainty due to unknown metering inaccuracies</a:t>
            </a:r>
          </a:p>
          <a:p>
            <a:pPr>
              <a:spcAft>
                <a:spcPts val="600"/>
              </a:spcAft>
              <a:buSzPct val="130000"/>
            </a:pPr>
            <a:endParaRPr lang="en-US" sz="8000" b="1" i="1" dirty="0">
              <a:cs typeface="Arial" pitchFamily="34" charset="0"/>
            </a:endParaRPr>
          </a:p>
          <a:p>
            <a:pPr marL="0" indent="0">
              <a:spcAft>
                <a:spcPts val="600"/>
              </a:spcAft>
              <a:buSzPct val="130000"/>
              <a:buNone/>
            </a:pPr>
            <a:r>
              <a:rPr lang="en-US" sz="8000" b="1" u="sng" dirty="0">
                <a:cs typeface="Arial" pitchFamily="34" charset="0"/>
              </a:rPr>
              <a:t>Solution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8000" dirty="0">
                <a:cs typeface="Arial" pitchFamily="34" charset="0"/>
              </a:rPr>
              <a:t>Uses meter data to identify apparent losses in system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8000" dirty="0">
                <a:cs typeface="Arial" pitchFamily="34" charset="0"/>
              </a:rPr>
              <a:t>Locates meter under registration, leaks, data errors and unauthorized consumption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8000" dirty="0">
                <a:cs typeface="Arial" pitchFamily="34" charset="0"/>
              </a:rPr>
              <a:t>Locates issues on up to </a:t>
            </a:r>
            <a:r>
              <a:rPr lang="en-US" sz="8000" b="1" u="sng" dirty="0">
                <a:cs typeface="Arial" pitchFamily="34" charset="0"/>
              </a:rPr>
              <a:t>5% of meters </a:t>
            </a:r>
            <a:r>
              <a:rPr lang="en-US" sz="8000" dirty="0">
                <a:cs typeface="Arial" pitchFamily="34" charset="0"/>
              </a:rPr>
              <a:t>to recover </a:t>
            </a:r>
            <a:r>
              <a:rPr lang="en-US" sz="8000" b="1" u="sng" dirty="0">
                <a:cs typeface="Arial" pitchFamily="34" charset="0"/>
              </a:rPr>
              <a:t>1.5% top line revenue</a:t>
            </a:r>
            <a:r>
              <a:rPr lang="en-US" sz="8000" dirty="0">
                <a:cs typeface="Arial" pitchFamily="34" charset="0"/>
              </a:rPr>
              <a:t>, annually. 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8000" dirty="0">
                <a:cs typeface="Arial" pitchFamily="34" charset="0"/>
              </a:rPr>
              <a:t>Empowers proactive revenue recovery and operational efficiency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A84D2-F930-4661-88C5-612DDB5A2B0B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D46C221-B590-4859-B1F7-9F862A4D6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9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"/>
          <p:cNvSpPr txBox="1"/>
          <p:nvPr/>
        </p:nvSpPr>
        <p:spPr>
          <a:xfrm>
            <a:off x="613424" y="6963032"/>
            <a:ext cx="2592300" cy="47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3F3F3F"/>
                </a:solidFill>
              </a:rPr>
              <a:t>Demo </a:t>
            </a:r>
            <a:r>
              <a:rPr lang="en" dirty="0">
                <a:solidFill>
                  <a:srgbClr val="3F3F3F"/>
                </a:solidFill>
              </a:rPr>
              <a:t>dashboard: portal.valorwater.com</a:t>
            </a:r>
            <a:endParaRPr dirty="0">
              <a:solidFill>
                <a:srgbClr val="3F3F3F"/>
              </a:solidFill>
            </a:endParaRPr>
          </a:p>
          <a:p>
            <a:pPr>
              <a:lnSpc>
                <a:spcPct val="150000"/>
              </a:lnSpc>
            </a:pPr>
            <a:endParaRPr dirty="0">
              <a:solidFill>
                <a:srgbClr val="3F3F3F"/>
              </a:solidFill>
            </a:endParaRPr>
          </a:p>
          <a:p>
            <a:pPr>
              <a:lnSpc>
                <a:spcPct val="150000"/>
              </a:lnSpc>
            </a:pPr>
            <a:r>
              <a:rPr lang="en" dirty="0">
                <a:solidFill>
                  <a:srgbClr val="3F3F3F"/>
                </a:solidFill>
              </a:rPr>
              <a:t>Username: demo_training </a:t>
            </a:r>
            <a:endParaRPr dirty="0">
              <a:solidFill>
                <a:srgbClr val="3F3F3F"/>
              </a:solidFill>
            </a:endParaRPr>
          </a:p>
          <a:p>
            <a:pPr>
              <a:lnSpc>
                <a:spcPct val="150000"/>
              </a:lnSpc>
            </a:pPr>
            <a:endParaRPr dirty="0">
              <a:solidFill>
                <a:srgbClr val="3F3F3F"/>
              </a:solidFill>
            </a:endParaRPr>
          </a:p>
          <a:p>
            <a:pPr>
              <a:lnSpc>
                <a:spcPct val="150000"/>
              </a:lnSpc>
            </a:pPr>
            <a:r>
              <a:rPr lang="en" dirty="0">
                <a:solidFill>
                  <a:srgbClr val="3F3F3F"/>
                </a:solidFill>
              </a:rPr>
              <a:t>Password: Uw+Jk9F4K2</a:t>
            </a:r>
            <a:endParaRPr dirty="0">
              <a:solidFill>
                <a:srgbClr val="3F3F3F"/>
              </a:solidFill>
            </a:endParaRPr>
          </a:p>
          <a:p>
            <a:pPr>
              <a:lnSpc>
                <a:spcPct val="150000"/>
              </a:lnSpc>
            </a:pPr>
            <a:endParaRPr dirty="0">
              <a:solidFill>
                <a:srgbClr val="3F3F3F"/>
              </a:solidFill>
            </a:endParaRPr>
          </a:p>
          <a:p>
            <a:pPr>
              <a:lnSpc>
                <a:spcPct val="150000"/>
              </a:lnSpc>
            </a:pPr>
            <a:endParaRPr dirty="0">
              <a:solidFill>
                <a:srgbClr val="3F3F3F"/>
              </a:solidFill>
            </a:endParaRPr>
          </a:p>
          <a:p>
            <a:pPr>
              <a:lnSpc>
                <a:spcPct val="150000"/>
              </a:lnSpc>
            </a:pPr>
            <a:endParaRPr dirty="0">
              <a:solidFill>
                <a:srgbClr val="3F3F3F"/>
              </a:solidFill>
            </a:endParaRPr>
          </a:p>
        </p:txBody>
      </p:sp>
      <p:pic>
        <p:nvPicPr>
          <p:cNvPr id="387" name="Google Shape;387;p51"/>
          <p:cNvPicPr preferRelativeResize="0"/>
          <p:nvPr/>
        </p:nvPicPr>
        <p:blipFill rotWithShape="1">
          <a:blip r:embed="rId3">
            <a:alphaModFix/>
          </a:blip>
          <a:srcRect b="7600"/>
          <a:stretch/>
        </p:blipFill>
        <p:spPr>
          <a:xfrm>
            <a:off x="76200" y="1599150"/>
            <a:ext cx="8991600" cy="428161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1"/>
          <p:cNvSpPr/>
          <p:nvPr/>
        </p:nvSpPr>
        <p:spPr>
          <a:xfrm>
            <a:off x="0" y="2006429"/>
            <a:ext cx="7655011" cy="791321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1"/>
          <p:cNvSpPr/>
          <p:nvPr/>
        </p:nvSpPr>
        <p:spPr>
          <a:xfrm>
            <a:off x="76200" y="2822464"/>
            <a:ext cx="990600" cy="2989847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1"/>
          <p:cNvSpPr/>
          <p:nvPr/>
        </p:nvSpPr>
        <p:spPr>
          <a:xfrm>
            <a:off x="5731107" y="2959800"/>
            <a:ext cx="1831229" cy="1184348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1"/>
          <p:cNvSpPr txBox="1">
            <a:spLocks noGrp="1"/>
          </p:cNvSpPr>
          <p:nvPr>
            <p:ph type="title"/>
          </p:nvPr>
        </p:nvSpPr>
        <p:spPr>
          <a:xfrm>
            <a:off x="347753" y="20100"/>
            <a:ext cx="6527700" cy="741900"/>
          </a:xfrm>
          <a:prstGeom prst="rect">
            <a:avLst/>
          </a:prstGeom>
        </p:spPr>
        <p:txBody>
          <a:bodyPr spcFirstLastPara="1" vert="horz" wrap="square" lIns="0" tIns="34275" rIns="0" bIns="34275" rtlCol="0" anchor="ctr" anchorCtr="0">
            <a:noAutofit/>
          </a:bodyPr>
          <a:lstStyle/>
          <a:p>
            <a:r>
              <a:rPr lang="en" b="1" dirty="0">
                <a:solidFill>
                  <a:schemeClr val="bg1"/>
                </a:solidFill>
              </a:rPr>
              <a:t>Dashboard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D49CA-2B64-464C-8775-65F0C56F0635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B9811F4B-7A87-4A59-BA39-7792E2C5F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990600" y="177330"/>
            <a:ext cx="7731829" cy="738660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spc="-200" dirty="0">
                <a:solidFill>
                  <a:schemeClr val="bg1"/>
                </a:solidFill>
                <a:latin typeface="Arial" panose="020B0604020202020204" pitchFamily="34" charset="0"/>
                <a:ea typeface="Franchise" pitchFamily="49" charset="0"/>
                <a:cs typeface="Arial" panose="020B0604020202020204" pitchFamily="34" charset="0"/>
              </a:rPr>
              <a:t>Valor Revolutionizes How Water Agencies Work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3875"/>
            <a:ext cx="713603" cy="946725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52400" y="4724400"/>
            <a:ext cx="1166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Historic and current meter and billing data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057400" y="2514600"/>
            <a:ext cx="266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cs typeface="Arial" pitchFamily="34" charset="0"/>
              </a:rPr>
              <a:t>Machine learning/AI</a:t>
            </a:r>
            <a:endParaRPr lang="en-US" b="1" baseline="30000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10200" y="4724400"/>
            <a:ext cx="200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cs typeface="Arial" pitchFamily="34" charset="0"/>
              </a:rPr>
              <a:t>Operational Interventions</a:t>
            </a:r>
            <a:endParaRPr lang="en-US" b="1" baseline="30000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" name="Plus 1"/>
          <p:cNvSpPr/>
          <p:nvPr/>
        </p:nvSpPr>
        <p:spPr>
          <a:xfrm>
            <a:off x="4114800" y="3657600"/>
            <a:ext cx="247291" cy="35411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611885" cy="91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41" y="2601864"/>
            <a:ext cx="573452" cy="774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21" y="4522972"/>
            <a:ext cx="686869" cy="91582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066800" y="3657600"/>
            <a:ext cx="311558" cy="253991"/>
          </a:xfrm>
          <a:prstGeom prst="rightArrow">
            <a:avLst>
              <a:gd name="adj1" fmla="val 4275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62200" y="4724400"/>
            <a:ext cx="184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Industry Intelligence </a:t>
            </a:r>
            <a:endParaRPr lang="en-US" b="1" baseline="300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56" y="4282859"/>
            <a:ext cx="889375" cy="1185833"/>
          </a:xfrm>
          <a:prstGeom prst="rect">
            <a:avLst/>
          </a:prstGeom>
        </p:spPr>
      </p:pic>
      <p:pic>
        <p:nvPicPr>
          <p:cNvPr id="53" name="Picture 2" descr="Image result for comput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8"/>
          <a:stretch/>
        </p:blipFill>
        <p:spPr bwMode="auto">
          <a:xfrm>
            <a:off x="4247120" y="2443967"/>
            <a:ext cx="1346430" cy="879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r="21297" b="36531"/>
          <a:stretch/>
        </p:blipFill>
        <p:spPr>
          <a:xfrm>
            <a:off x="4691683" y="2586013"/>
            <a:ext cx="439766" cy="4704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24878" y="2286000"/>
            <a:ext cx="1301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sz="1600" b="1" dirty="0">
                <a:solidFill>
                  <a:srgbClr val="009FD5"/>
                </a:solidFill>
                <a:latin typeface="Arial"/>
                <a:ea typeface="Franchise" pitchFamily="49" charset="0"/>
                <a:cs typeface="Arial"/>
              </a:rPr>
              <a:t>Data Inputs</a:t>
            </a:r>
            <a:endParaRPr lang="en-US" sz="1600" b="1" baseline="30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2286000"/>
            <a:ext cx="971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sz="1600" b="1" dirty="0">
                <a:solidFill>
                  <a:srgbClr val="009FD5"/>
                </a:solidFill>
                <a:latin typeface="Arial"/>
                <a:ea typeface="Franchise" pitchFamily="49" charset="0"/>
                <a:cs typeface="Arial"/>
              </a:rPr>
              <a:t>Outputs</a:t>
            </a:r>
            <a:endParaRPr lang="en-US" sz="1600" b="1" baseline="30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496847" y="1873465"/>
            <a:ext cx="5665953" cy="4373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2312" y="1111120"/>
            <a:ext cx="7752488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000" dirty="0">
                <a:cs typeface="Arial" pitchFamily="34" charset="0"/>
              </a:rPr>
              <a:t>We use </a:t>
            </a:r>
            <a:r>
              <a:rPr lang="en-US" sz="2000" b="1" dirty="0">
                <a:cs typeface="Arial" pitchFamily="34" charset="0"/>
              </a:rPr>
              <a:t>machine learning </a:t>
            </a:r>
            <a:r>
              <a:rPr lang="en-US" sz="2000" dirty="0">
                <a:cs typeface="Arial" pitchFamily="34" charset="0"/>
              </a:rPr>
              <a:t>and </a:t>
            </a:r>
            <a:r>
              <a:rPr lang="en-US" sz="2000" b="1" dirty="0">
                <a:cs typeface="Arial" pitchFamily="34" charset="0"/>
              </a:rPr>
              <a:t>analytics </a:t>
            </a:r>
            <a:r>
              <a:rPr lang="en-US" sz="2000" dirty="0">
                <a:cs typeface="Arial" pitchFamily="34" charset="0"/>
              </a:rPr>
              <a:t>to inform </a:t>
            </a:r>
            <a:r>
              <a:rPr lang="en-US" sz="2000" b="1" dirty="0">
                <a:cs typeface="Arial" pitchFamily="34" charset="0"/>
              </a:rPr>
              <a:t>operational interventions </a:t>
            </a:r>
            <a:r>
              <a:rPr lang="en-US" sz="2000" dirty="0">
                <a:cs typeface="Arial" pitchFamily="34" charset="0"/>
              </a:rPr>
              <a:t>to transform how water utilities operate. </a:t>
            </a:r>
            <a:endParaRPr lang="en-US" sz="2000" b="1" dirty="0"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90800"/>
            <a:ext cx="813440" cy="108458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10200" y="2514600"/>
            <a:ext cx="174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itchFamily="34" charset="0"/>
              </a:rPr>
              <a:t>Intuitive Dashboards</a:t>
            </a:r>
            <a:endParaRPr lang="en-US" b="1" baseline="30000" dirty="0"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86200"/>
            <a:ext cx="591416" cy="7545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62800" y="4800600"/>
            <a:ext cx="2069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 pitchFamily="34" charset="0"/>
              </a:rPr>
              <a:t>Revenue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 pitchFamily="34" charset="0"/>
              </a:rPr>
              <a:t>Operational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Arial" pitchFamily="34" charset="0"/>
              </a:rPr>
              <a:t>Informed Operators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574911" y="3637332"/>
            <a:ext cx="311558" cy="253991"/>
          </a:xfrm>
          <a:prstGeom prst="rightArrow">
            <a:avLst>
              <a:gd name="adj1" fmla="val 4275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657600"/>
            <a:ext cx="544761" cy="72634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1ADBE1-8673-4203-B3F7-11BA4D8A4DDA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A close up of a logo&#10;&#10;Description generated with high confidence">
            <a:extLst>
              <a:ext uri="{FF2B5EF4-FFF2-40B4-BE49-F238E27FC236}">
                <a16:creationId xmlns:a16="http://schemas.microsoft.com/office/drawing/2014/main" id="{A913D585-54F3-4B48-AE95-D22D24477B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</a:rPr>
              <a:t>Hidden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Revenue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Locator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046ECE-67E6-431F-86B0-D8A5E9A9E3A7}"/>
              </a:ext>
            </a:extLst>
          </p:cNvPr>
          <p:cNvGrpSpPr/>
          <p:nvPr/>
        </p:nvGrpSpPr>
        <p:grpSpPr>
          <a:xfrm>
            <a:off x="1219200" y="1752600"/>
            <a:ext cx="7086600" cy="4343400"/>
            <a:chOff x="3962931" y="1649986"/>
            <a:chExt cx="4857541" cy="28583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7D9195-48BC-463E-BD04-EB23BE5B367F}"/>
                </a:ext>
              </a:extLst>
            </p:cNvPr>
            <p:cNvGrpSpPr/>
            <p:nvPr/>
          </p:nvGrpSpPr>
          <p:grpSpPr>
            <a:xfrm>
              <a:off x="3962931" y="1649986"/>
              <a:ext cx="4857541" cy="2858393"/>
              <a:chOff x="618247" y="1649986"/>
              <a:chExt cx="4857541" cy="2858393"/>
            </a:xfrm>
          </p:grpSpPr>
          <p:sp>
            <p:nvSpPr>
              <p:cNvPr id="7" name="Isosceles Triangle 42">
                <a:extLst>
                  <a:ext uri="{FF2B5EF4-FFF2-40B4-BE49-F238E27FC236}">
                    <a16:creationId xmlns:a16="http://schemas.microsoft.com/office/drawing/2014/main" id="{D08BB270-14E2-4E99-9919-DFC24D4BD4BD}"/>
                  </a:ext>
                </a:extLst>
              </p:cNvPr>
              <p:cNvSpPr/>
              <p:nvPr/>
            </p:nvSpPr>
            <p:spPr>
              <a:xfrm rot="10385634">
                <a:off x="2901594" y="3332249"/>
                <a:ext cx="276702" cy="928244"/>
              </a:xfrm>
              <a:custGeom>
                <a:avLst/>
                <a:gdLst>
                  <a:gd name="connsiteX0" fmla="*/ 0 w 648072"/>
                  <a:gd name="connsiteY0" fmla="*/ 1232847 h 1232847"/>
                  <a:gd name="connsiteX1" fmla="*/ 324036 w 648072"/>
                  <a:gd name="connsiteY1" fmla="*/ 0 h 1232847"/>
                  <a:gd name="connsiteX2" fmla="*/ 648072 w 648072"/>
                  <a:gd name="connsiteY2" fmla="*/ 1232847 h 1232847"/>
                  <a:gd name="connsiteX3" fmla="*/ 0 w 648072"/>
                  <a:gd name="connsiteY3" fmla="*/ 1232847 h 1232847"/>
                  <a:gd name="connsiteX0" fmla="*/ 0 w 375993"/>
                  <a:gd name="connsiteY0" fmla="*/ 1232847 h 1645847"/>
                  <a:gd name="connsiteX1" fmla="*/ 324036 w 375993"/>
                  <a:gd name="connsiteY1" fmla="*/ 0 h 1645847"/>
                  <a:gd name="connsiteX2" fmla="*/ 375993 w 375993"/>
                  <a:gd name="connsiteY2" fmla="*/ 1645847 h 1645847"/>
                  <a:gd name="connsiteX3" fmla="*/ 0 w 375993"/>
                  <a:gd name="connsiteY3" fmla="*/ 1232847 h 1645847"/>
                  <a:gd name="connsiteX0" fmla="*/ 0 w 386277"/>
                  <a:gd name="connsiteY0" fmla="*/ 1232847 h 1646520"/>
                  <a:gd name="connsiteX1" fmla="*/ 324036 w 386277"/>
                  <a:gd name="connsiteY1" fmla="*/ 0 h 1646520"/>
                  <a:gd name="connsiteX2" fmla="*/ 386277 w 386277"/>
                  <a:gd name="connsiteY2" fmla="*/ 1646520 h 1646520"/>
                  <a:gd name="connsiteX3" fmla="*/ 0 w 386277"/>
                  <a:gd name="connsiteY3" fmla="*/ 1232847 h 1646520"/>
                  <a:gd name="connsiteX0" fmla="*/ 0 w 390697"/>
                  <a:gd name="connsiteY0" fmla="*/ 1222919 h 1646520"/>
                  <a:gd name="connsiteX1" fmla="*/ 328456 w 390697"/>
                  <a:gd name="connsiteY1" fmla="*/ 0 h 1646520"/>
                  <a:gd name="connsiteX2" fmla="*/ 390697 w 390697"/>
                  <a:gd name="connsiteY2" fmla="*/ 1646520 h 1646520"/>
                  <a:gd name="connsiteX3" fmla="*/ 0 w 390697"/>
                  <a:gd name="connsiteY3" fmla="*/ 1222919 h 1646520"/>
                  <a:gd name="connsiteX0" fmla="*/ 0 w 385916"/>
                  <a:gd name="connsiteY0" fmla="*/ 1228050 h 1646520"/>
                  <a:gd name="connsiteX1" fmla="*/ 323675 w 385916"/>
                  <a:gd name="connsiteY1" fmla="*/ 0 h 1646520"/>
                  <a:gd name="connsiteX2" fmla="*/ 385916 w 385916"/>
                  <a:gd name="connsiteY2" fmla="*/ 1646520 h 1646520"/>
                  <a:gd name="connsiteX3" fmla="*/ 0 w 385916"/>
                  <a:gd name="connsiteY3" fmla="*/ 1228050 h 1646520"/>
                  <a:gd name="connsiteX0" fmla="*/ 0 w 388630"/>
                  <a:gd name="connsiteY0" fmla="*/ 1176755 h 1646520"/>
                  <a:gd name="connsiteX1" fmla="*/ 326389 w 388630"/>
                  <a:gd name="connsiteY1" fmla="*/ 0 h 1646520"/>
                  <a:gd name="connsiteX2" fmla="*/ 388630 w 388630"/>
                  <a:gd name="connsiteY2" fmla="*/ 1646520 h 1646520"/>
                  <a:gd name="connsiteX3" fmla="*/ 0 w 388630"/>
                  <a:gd name="connsiteY3" fmla="*/ 1176755 h 1646520"/>
                  <a:gd name="connsiteX0" fmla="*/ 0 w 394951"/>
                  <a:gd name="connsiteY0" fmla="*/ 1231548 h 1646520"/>
                  <a:gd name="connsiteX1" fmla="*/ 332710 w 394951"/>
                  <a:gd name="connsiteY1" fmla="*/ 0 h 1646520"/>
                  <a:gd name="connsiteX2" fmla="*/ 394951 w 394951"/>
                  <a:gd name="connsiteY2" fmla="*/ 1646520 h 1646520"/>
                  <a:gd name="connsiteX3" fmla="*/ 0 w 394951"/>
                  <a:gd name="connsiteY3" fmla="*/ 1231548 h 164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951" h="1646520">
                    <a:moveTo>
                      <a:pt x="0" y="1231548"/>
                    </a:moveTo>
                    <a:lnTo>
                      <a:pt x="332710" y="0"/>
                    </a:lnTo>
                    <a:lnTo>
                      <a:pt x="394951" y="1646520"/>
                    </a:lnTo>
                    <a:lnTo>
                      <a:pt x="0" y="12315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6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919394A-16B9-4E92-BEC4-3F13BDB374E0}"/>
                  </a:ext>
                </a:extLst>
              </p:cNvPr>
              <p:cNvGrpSpPr/>
              <p:nvPr/>
            </p:nvGrpSpPr>
            <p:grpSpPr>
              <a:xfrm flipH="1" flipV="1">
                <a:off x="620050" y="2422753"/>
                <a:ext cx="1779184" cy="1234890"/>
                <a:chOff x="5786681" y="1665912"/>
                <a:chExt cx="2368095" cy="1646520"/>
              </a:xfrm>
            </p:grpSpPr>
            <p:sp>
              <p:nvSpPr>
                <p:cNvPr id="25" name="Isosceles Triangle 42">
                  <a:extLst>
                    <a:ext uri="{FF2B5EF4-FFF2-40B4-BE49-F238E27FC236}">
                      <a16:creationId xmlns:a16="http://schemas.microsoft.com/office/drawing/2014/main" id="{6E815F59-55B5-476A-AAA0-1F96A7416189}"/>
                    </a:ext>
                  </a:extLst>
                </p:cNvPr>
                <p:cNvSpPr/>
                <p:nvPr/>
              </p:nvSpPr>
              <p:spPr>
                <a:xfrm rot="13258884">
                  <a:off x="5786681" y="1665912"/>
                  <a:ext cx="368290" cy="1646520"/>
                </a:xfrm>
                <a:custGeom>
                  <a:avLst/>
                  <a:gdLst>
                    <a:gd name="connsiteX0" fmla="*/ 0 w 648072"/>
                    <a:gd name="connsiteY0" fmla="*/ 1232847 h 1232847"/>
                    <a:gd name="connsiteX1" fmla="*/ 324036 w 648072"/>
                    <a:gd name="connsiteY1" fmla="*/ 0 h 1232847"/>
                    <a:gd name="connsiteX2" fmla="*/ 648072 w 648072"/>
                    <a:gd name="connsiteY2" fmla="*/ 1232847 h 1232847"/>
                    <a:gd name="connsiteX3" fmla="*/ 0 w 648072"/>
                    <a:gd name="connsiteY3" fmla="*/ 1232847 h 1232847"/>
                    <a:gd name="connsiteX0" fmla="*/ 0 w 375993"/>
                    <a:gd name="connsiteY0" fmla="*/ 1232847 h 1645847"/>
                    <a:gd name="connsiteX1" fmla="*/ 324036 w 375993"/>
                    <a:gd name="connsiteY1" fmla="*/ 0 h 1645847"/>
                    <a:gd name="connsiteX2" fmla="*/ 375993 w 375993"/>
                    <a:gd name="connsiteY2" fmla="*/ 1645847 h 1645847"/>
                    <a:gd name="connsiteX3" fmla="*/ 0 w 375993"/>
                    <a:gd name="connsiteY3" fmla="*/ 1232847 h 1645847"/>
                    <a:gd name="connsiteX0" fmla="*/ 0 w 386277"/>
                    <a:gd name="connsiteY0" fmla="*/ 1232847 h 1646520"/>
                    <a:gd name="connsiteX1" fmla="*/ 324036 w 386277"/>
                    <a:gd name="connsiteY1" fmla="*/ 0 h 1646520"/>
                    <a:gd name="connsiteX2" fmla="*/ 386277 w 386277"/>
                    <a:gd name="connsiteY2" fmla="*/ 1646520 h 1646520"/>
                    <a:gd name="connsiteX3" fmla="*/ 0 w 386277"/>
                    <a:gd name="connsiteY3" fmla="*/ 1232847 h 1646520"/>
                    <a:gd name="connsiteX0" fmla="*/ 0 w 390697"/>
                    <a:gd name="connsiteY0" fmla="*/ 1222919 h 1646520"/>
                    <a:gd name="connsiteX1" fmla="*/ 328456 w 390697"/>
                    <a:gd name="connsiteY1" fmla="*/ 0 h 1646520"/>
                    <a:gd name="connsiteX2" fmla="*/ 390697 w 390697"/>
                    <a:gd name="connsiteY2" fmla="*/ 1646520 h 1646520"/>
                    <a:gd name="connsiteX3" fmla="*/ 0 w 390697"/>
                    <a:gd name="connsiteY3" fmla="*/ 1222919 h 1646520"/>
                    <a:gd name="connsiteX0" fmla="*/ 0 w 385916"/>
                    <a:gd name="connsiteY0" fmla="*/ 1228050 h 1646520"/>
                    <a:gd name="connsiteX1" fmla="*/ 323675 w 385916"/>
                    <a:gd name="connsiteY1" fmla="*/ 0 h 1646520"/>
                    <a:gd name="connsiteX2" fmla="*/ 385916 w 385916"/>
                    <a:gd name="connsiteY2" fmla="*/ 1646520 h 1646520"/>
                    <a:gd name="connsiteX3" fmla="*/ 0 w 385916"/>
                    <a:gd name="connsiteY3" fmla="*/ 1228050 h 1646520"/>
                    <a:gd name="connsiteX0" fmla="*/ 0 w 388630"/>
                    <a:gd name="connsiteY0" fmla="*/ 1176755 h 1646520"/>
                    <a:gd name="connsiteX1" fmla="*/ 326389 w 388630"/>
                    <a:gd name="connsiteY1" fmla="*/ 0 h 1646520"/>
                    <a:gd name="connsiteX2" fmla="*/ 388630 w 388630"/>
                    <a:gd name="connsiteY2" fmla="*/ 1646520 h 1646520"/>
                    <a:gd name="connsiteX3" fmla="*/ 0 w 388630"/>
                    <a:gd name="connsiteY3" fmla="*/ 1176755 h 1646520"/>
                    <a:gd name="connsiteX0" fmla="*/ 0 w 394951"/>
                    <a:gd name="connsiteY0" fmla="*/ 1231548 h 1646520"/>
                    <a:gd name="connsiteX1" fmla="*/ 332710 w 394951"/>
                    <a:gd name="connsiteY1" fmla="*/ 0 h 1646520"/>
                    <a:gd name="connsiteX2" fmla="*/ 394951 w 394951"/>
                    <a:gd name="connsiteY2" fmla="*/ 1646520 h 1646520"/>
                    <a:gd name="connsiteX3" fmla="*/ 0 w 394951"/>
                    <a:gd name="connsiteY3" fmla="*/ 1231548 h 164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951" h="1646520">
                      <a:moveTo>
                        <a:pt x="0" y="1231548"/>
                      </a:moveTo>
                      <a:lnTo>
                        <a:pt x="332710" y="0"/>
                      </a:lnTo>
                      <a:lnTo>
                        <a:pt x="394951" y="1646520"/>
                      </a:lnTo>
                      <a:lnTo>
                        <a:pt x="0" y="123154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6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B3B422-2D7C-4160-8C24-5EF56C8A1FAA}"/>
                    </a:ext>
                  </a:extLst>
                </p:cNvPr>
                <p:cNvSpPr/>
                <p:nvPr/>
              </p:nvSpPr>
              <p:spPr>
                <a:xfrm>
                  <a:off x="6371360" y="1747139"/>
                  <a:ext cx="1783416" cy="558963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6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5E031AD-CC52-4AD8-B903-ACAD48B45591}"/>
                  </a:ext>
                </a:extLst>
              </p:cNvPr>
              <p:cNvGrpSpPr/>
              <p:nvPr/>
            </p:nvGrpSpPr>
            <p:grpSpPr>
              <a:xfrm flipV="1">
                <a:off x="3636659" y="2379036"/>
                <a:ext cx="1792437" cy="1234890"/>
                <a:chOff x="5786681" y="1665912"/>
                <a:chExt cx="2385735" cy="1646520"/>
              </a:xfrm>
            </p:grpSpPr>
            <p:sp>
              <p:nvSpPr>
                <p:cNvPr id="23" name="Isosceles Triangle 42">
                  <a:extLst>
                    <a:ext uri="{FF2B5EF4-FFF2-40B4-BE49-F238E27FC236}">
                      <a16:creationId xmlns:a16="http://schemas.microsoft.com/office/drawing/2014/main" id="{D1EE929D-EE97-48D5-8B09-3E88E54CCACE}"/>
                    </a:ext>
                  </a:extLst>
                </p:cNvPr>
                <p:cNvSpPr/>
                <p:nvPr/>
              </p:nvSpPr>
              <p:spPr>
                <a:xfrm rot="13258884">
                  <a:off x="5786681" y="1665912"/>
                  <a:ext cx="368290" cy="1646520"/>
                </a:xfrm>
                <a:custGeom>
                  <a:avLst/>
                  <a:gdLst>
                    <a:gd name="connsiteX0" fmla="*/ 0 w 648072"/>
                    <a:gd name="connsiteY0" fmla="*/ 1232847 h 1232847"/>
                    <a:gd name="connsiteX1" fmla="*/ 324036 w 648072"/>
                    <a:gd name="connsiteY1" fmla="*/ 0 h 1232847"/>
                    <a:gd name="connsiteX2" fmla="*/ 648072 w 648072"/>
                    <a:gd name="connsiteY2" fmla="*/ 1232847 h 1232847"/>
                    <a:gd name="connsiteX3" fmla="*/ 0 w 648072"/>
                    <a:gd name="connsiteY3" fmla="*/ 1232847 h 1232847"/>
                    <a:gd name="connsiteX0" fmla="*/ 0 w 375993"/>
                    <a:gd name="connsiteY0" fmla="*/ 1232847 h 1645847"/>
                    <a:gd name="connsiteX1" fmla="*/ 324036 w 375993"/>
                    <a:gd name="connsiteY1" fmla="*/ 0 h 1645847"/>
                    <a:gd name="connsiteX2" fmla="*/ 375993 w 375993"/>
                    <a:gd name="connsiteY2" fmla="*/ 1645847 h 1645847"/>
                    <a:gd name="connsiteX3" fmla="*/ 0 w 375993"/>
                    <a:gd name="connsiteY3" fmla="*/ 1232847 h 1645847"/>
                    <a:gd name="connsiteX0" fmla="*/ 0 w 386277"/>
                    <a:gd name="connsiteY0" fmla="*/ 1232847 h 1646520"/>
                    <a:gd name="connsiteX1" fmla="*/ 324036 w 386277"/>
                    <a:gd name="connsiteY1" fmla="*/ 0 h 1646520"/>
                    <a:gd name="connsiteX2" fmla="*/ 386277 w 386277"/>
                    <a:gd name="connsiteY2" fmla="*/ 1646520 h 1646520"/>
                    <a:gd name="connsiteX3" fmla="*/ 0 w 386277"/>
                    <a:gd name="connsiteY3" fmla="*/ 1232847 h 1646520"/>
                    <a:gd name="connsiteX0" fmla="*/ 0 w 390697"/>
                    <a:gd name="connsiteY0" fmla="*/ 1222919 h 1646520"/>
                    <a:gd name="connsiteX1" fmla="*/ 328456 w 390697"/>
                    <a:gd name="connsiteY1" fmla="*/ 0 h 1646520"/>
                    <a:gd name="connsiteX2" fmla="*/ 390697 w 390697"/>
                    <a:gd name="connsiteY2" fmla="*/ 1646520 h 1646520"/>
                    <a:gd name="connsiteX3" fmla="*/ 0 w 390697"/>
                    <a:gd name="connsiteY3" fmla="*/ 1222919 h 1646520"/>
                    <a:gd name="connsiteX0" fmla="*/ 0 w 385916"/>
                    <a:gd name="connsiteY0" fmla="*/ 1228050 h 1646520"/>
                    <a:gd name="connsiteX1" fmla="*/ 323675 w 385916"/>
                    <a:gd name="connsiteY1" fmla="*/ 0 h 1646520"/>
                    <a:gd name="connsiteX2" fmla="*/ 385916 w 385916"/>
                    <a:gd name="connsiteY2" fmla="*/ 1646520 h 1646520"/>
                    <a:gd name="connsiteX3" fmla="*/ 0 w 385916"/>
                    <a:gd name="connsiteY3" fmla="*/ 1228050 h 1646520"/>
                    <a:gd name="connsiteX0" fmla="*/ 0 w 388630"/>
                    <a:gd name="connsiteY0" fmla="*/ 1176755 h 1646520"/>
                    <a:gd name="connsiteX1" fmla="*/ 326389 w 388630"/>
                    <a:gd name="connsiteY1" fmla="*/ 0 h 1646520"/>
                    <a:gd name="connsiteX2" fmla="*/ 388630 w 388630"/>
                    <a:gd name="connsiteY2" fmla="*/ 1646520 h 1646520"/>
                    <a:gd name="connsiteX3" fmla="*/ 0 w 388630"/>
                    <a:gd name="connsiteY3" fmla="*/ 1176755 h 1646520"/>
                    <a:gd name="connsiteX0" fmla="*/ 0 w 394951"/>
                    <a:gd name="connsiteY0" fmla="*/ 1231548 h 1646520"/>
                    <a:gd name="connsiteX1" fmla="*/ 332710 w 394951"/>
                    <a:gd name="connsiteY1" fmla="*/ 0 h 1646520"/>
                    <a:gd name="connsiteX2" fmla="*/ 394951 w 394951"/>
                    <a:gd name="connsiteY2" fmla="*/ 1646520 h 1646520"/>
                    <a:gd name="connsiteX3" fmla="*/ 0 w 394951"/>
                    <a:gd name="connsiteY3" fmla="*/ 1231548 h 164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951" h="1646520">
                      <a:moveTo>
                        <a:pt x="0" y="1231548"/>
                      </a:moveTo>
                      <a:lnTo>
                        <a:pt x="332710" y="0"/>
                      </a:lnTo>
                      <a:lnTo>
                        <a:pt x="394951" y="1646520"/>
                      </a:lnTo>
                      <a:lnTo>
                        <a:pt x="0" y="123154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6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DFB0A6-B065-41AA-9075-567C06C0493F}"/>
                    </a:ext>
                  </a:extLst>
                </p:cNvPr>
                <p:cNvSpPr/>
                <p:nvPr/>
              </p:nvSpPr>
              <p:spPr>
                <a:xfrm>
                  <a:off x="6371359" y="1747139"/>
                  <a:ext cx="1801057" cy="558963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6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B6FFD45-8774-4C4D-9717-9A1541EB3B1B}"/>
                  </a:ext>
                </a:extLst>
              </p:cNvPr>
              <p:cNvGrpSpPr/>
              <p:nvPr/>
            </p:nvGrpSpPr>
            <p:grpSpPr>
              <a:xfrm flipH="1">
                <a:off x="853932" y="1701867"/>
                <a:ext cx="1708767" cy="1122627"/>
                <a:chOff x="5786681" y="1665912"/>
                <a:chExt cx="2501807" cy="1646520"/>
              </a:xfrm>
            </p:grpSpPr>
            <p:sp>
              <p:nvSpPr>
                <p:cNvPr id="21" name="Isosceles Triangle 42">
                  <a:extLst>
                    <a:ext uri="{FF2B5EF4-FFF2-40B4-BE49-F238E27FC236}">
                      <a16:creationId xmlns:a16="http://schemas.microsoft.com/office/drawing/2014/main" id="{7B493997-0E27-438D-99DA-717093B766E2}"/>
                    </a:ext>
                  </a:extLst>
                </p:cNvPr>
                <p:cNvSpPr/>
                <p:nvPr/>
              </p:nvSpPr>
              <p:spPr>
                <a:xfrm rot="13258884">
                  <a:off x="5786681" y="1665912"/>
                  <a:ext cx="368290" cy="1646520"/>
                </a:xfrm>
                <a:custGeom>
                  <a:avLst/>
                  <a:gdLst>
                    <a:gd name="connsiteX0" fmla="*/ 0 w 648072"/>
                    <a:gd name="connsiteY0" fmla="*/ 1232847 h 1232847"/>
                    <a:gd name="connsiteX1" fmla="*/ 324036 w 648072"/>
                    <a:gd name="connsiteY1" fmla="*/ 0 h 1232847"/>
                    <a:gd name="connsiteX2" fmla="*/ 648072 w 648072"/>
                    <a:gd name="connsiteY2" fmla="*/ 1232847 h 1232847"/>
                    <a:gd name="connsiteX3" fmla="*/ 0 w 648072"/>
                    <a:gd name="connsiteY3" fmla="*/ 1232847 h 1232847"/>
                    <a:gd name="connsiteX0" fmla="*/ 0 w 375993"/>
                    <a:gd name="connsiteY0" fmla="*/ 1232847 h 1645847"/>
                    <a:gd name="connsiteX1" fmla="*/ 324036 w 375993"/>
                    <a:gd name="connsiteY1" fmla="*/ 0 h 1645847"/>
                    <a:gd name="connsiteX2" fmla="*/ 375993 w 375993"/>
                    <a:gd name="connsiteY2" fmla="*/ 1645847 h 1645847"/>
                    <a:gd name="connsiteX3" fmla="*/ 0 w 375993"/>
                    <a:gd name="connsiteY3" fmla="*/ 1232847 h 1645847"/>
                    <a:gd name="connsiteX0" fmla="*/ 0 w 386277"/>
                    <a:gd name="connsiteY0" fmla="*/ 1232847 h 1646520"/>
                    <a:gd name="connsiteX1" fmla="*/ 324036 w 386277"/>
                    <a:gd name="connsiteY1" fmla="*/ 0 h 1646520"/>
                    <a:gd name="connsiteX2" fmla="*/ 386277 w 386277"/>
                    <a:gd name="connsiteY2" fmla="*/ 1646520 h 1646520"/>
                    <a:gd name="connsiteX3" fmla="*/ 0 w 386277"/>
                    <a:gd name="connsiteY3" fmla="*/ 1232847 h 1646520"/>
                    <a:gd name="connsiteX0" fmla="*/ 0 w 390697"/>
                    <a:gd name="connsiteY0" fmla="*/ 1222919 h 1646520"/>
                    <a:gd name="connsiteX1" fmla="*/ 328456 w 390697"/>
                    <a:gd name="connsiteY1" fmla="*/ 0 h 1646520"/>
                    <a:gd name="connsiteX2" fmla="*/ 390697 w 390697"/>
                    <a:gd name="connsiteY2" fmla="*/ 1646520 h 1646520"/>
                    <a:gd name="connsiteX3" fmla="*/ 0 w 390697"/>
                    <a:gd name="connsiteY3" fmla="*/ 1222919 h 1646520"/>
                    <a:gd name="connsiteX0" fmla="*/ 0 w 385916"/>
                    <a:gd name="connsiteY0" fmla="*/ 1228050 h 1646520"/>
                    <a:gd name="connsiteX1" fmla="*/ 323675 w 385916"/>
                    <a:gd name="connsiteY1" fmla="*/ 0 h 1646520"/>
                    <a:gd name="connsiteX2" fmla="*/ 385916 w 385916"/>
                    <a:gd name="connsiteY2" fmla="*/ 1646520 h 1646520"/>
                    <a:gd name="connsiteX3" fmla="*/ 0 w 385916"/>
                    <a:gd name="connsiteY3" fmla="*/ 1228050 h 1646520"/>
                    <a:gd name="connsiteX0" fmla="*/ 0 w 388630"/>
                    <a:gd name="connsiteY0" fmla="*/ 1176755 h 1646520"/>
                    <a:gd name="connsiteX1" fmla="*/ 326389 w 388630"/>
                    <a:gd name="connsiteY1" fmla="*/ 0 h 1646520"/>
                    <a:gd name="connsiteX2" fmla="*/ 388630 w 388630"/>
                    <a:gd name="connsiteY2" fmla="*/ 1646520 h 1646520"/>
                    <a:gd name="connsiteX3" fmla="*/ 0 w 388630"/>
                    <a:gd name="connsiteY3" fmla="*/ 1176755 h 1646520"/>
                    <a:gd name="connsiteX0" fmla="*/ 0 w 394951"/>
                    <a:gd name="connsiteY0" fmla="*/ 1231548 h 1646520"/>
                    <a:gd name="connsiteX1" fmla="*/ 332710 w 394951"/>
                    <a:gd name="connsiteY1" fmla="*/ 0 h 1646520"/>
                    <a:gd name="connsiteX2" fmla="*/ 394951 w 394951"/>
                    <a:gd name="connsiteY2" fmla="*/ 1646520 h 1646520"/>
                    <a:gd name="connsiteX3" fmla="*/ 0 w 394951"/>
                    <a:gd name="connsiteY3" fmla="*/ 1231548 h 164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951" h="1646520">
                      <a:moveTo>
                        <a:pt x="0" y="1231548"/>
                      </a:moveTo>
                      <a:lnTo>
                        <a:pt x="332710" y="0"/>
                      </a:lnTo>
                      <a:lnTo>
                        <a:pt x="394951" y="1646520"/>
                      </a:lnTo>
                      <a:lnTo>
                        <a:pt x="0" y="123154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6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BD35B27-322F-482E-BA06-656150791DB7}"/>
                    </a:ext>
                  </a:extLst>
                </p:cNvPr>
                <p:cNvSpPr/>
                <p:nvPr/>
              </p:nvSpPr>
              <p:spPr>
                <a:xfrm>
                  <a:off x="6371361" y="1747139"/>
                  <a:ext cx="1917127" cy="558963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6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C9BCBBA-71FD-48E4-85A8-4624FC1436FE}"/>
                  </a:ext>
                </a:extLst>
              </p:cNvPr>
              <p:cNvGrpSpPr/>
              <p:nvPr/>
            </p:nvGrpSpPr>
            <p:grpSpPr>
              <a:xfrm>
                <a:off x="3389429" y="1649986"/>
                <a:ext cx="1792436" cy="1234890"/>
                <a:chOff x="5786681" y="1665912"/>
                <a:chExt cx="2385733" cy="1646520"/>
              </a:xfrm>
            </p:grpSpPr>
            <p:sp>
              <p:nvSpPr>
                <p:cNvPr id="19" name="Isosceles Triangle 42">
                  <a:extLst>
                    <a:ext uri="{FF2B5EF4-FFF2-40B4-BE49-F238E27FC236}">
                      <a16:creationId xmlns:a16="http://schemas.microsoft.com/office/drawing/2014/main" id="{639F44BD-2B60-47D5-8F5A-F7B30A408413}"/>
                    </a:ext>
                  </a:extLst>
                </p:cNvPr>
                <p:cNvSpPr/>
                <p:nvPr/>
              </p:nvSpPr>
              <p:spPr>
                <a:xfrm rot="13258884">
                  <a:off x="5786681" y="1665912"/>
                  <a:ext cx="368290" cy="1646520"/>
                </a:xfrm>
                <a:custGeom>
                  <a:avLst/>
                  <a:gdLst>
                    <a:gd name="connsiteX0" fmla="*/ 0 w 648072"/>
                    <a:gd name="connsiteY0" fmla="*/ 1232847 h 1232847"/>
                    <a:gd name="connsiteX1" fmla="*/ 324036 w 648072"/>
                    <a:gd name="connsiteY1" fmla="*/ 0 h 1232847"/>
                    <a:gd name="connsiteX2" fmla="*/ 648072 w 648072"/>
                    <a:gd name="connsiteY2" fmla="*/ 1232847 h 1232847"/>
                    <a:gd name="connsiteX3" fmla="*/ 0 w 648072"/>
                    <a:gd name="connsiteY3" fmla="*/ 1232847 h 1232847"/>
                    <a:gd name="connsiteX0" fmla="*/ 0 w 375993"/>
                    <a:gd name="connsiteY0" fmla="*/ 1232847 h 1645847"/>
                    <a:gd name="connsiteX1" fmla="*/ 324036 w 375993"/>
                    <a:gd name="connsiteY1" fmla="*/ 0 h 1645847"/>
                    <a:gd name="connsiteX2" fmla="*/ 375993 w 375993"/>
                    <a:gd name="connsiteY2" fmla="*/ 1645847 h 1645847"/>
                    <a:gd name="connsiteX3" fmla="*/ 0 w 375993"/>
                    <a:gd name="connsiteY3" fmla="*/ 1232847 h 1645847"/>
                    <a:gd name="connsiteX0" fmla="*/ 0 w 386277"/>
                    <a:gd name="connsiteY0" fmla="*/ 1232847 h 1646520"/>
                    <a:gd name="connsiteX1" fmla="*/ 324036 w 386277"/>
                    <a:gd name="connsiteY1" fmla="*/ 0 h 1646520"/>
                    <a:gd name="connsiteX2" fmla="*/ 386277 w 386277"/>
                    <a:gd name="connsiteY2" fmla="*/ 1646520 h 1646520"/>
                    <a:gd name="connsiteX3" fmla="*/ 0 w 386277"/>
                    <a:gd name="connsiteY3" fmla="*/ 1232847 h 1646520"/>
                    <a:gd name="connsiteX0" fmla="*/ 0 w 390697"/>
                    <a:gd name="connsiteY0" fmla="*/ 1222919 h 1646520"/>
                    <a:gd name="connsiteX1" fmla="*/ 328456 w 390697"/>
                    <a:gd name="connsiteY1" fmla="*/ 0 h 1646520"/>
                    <a:gd name="connsiteX2" fmla="*/ 390697 w 390697"/>
                    <a:gd name="connsiteY2" fmla="*/ 1646520 h 1646520"/>
                    <a:gd name="connsiteX3" fmla="*/ 0 w 390697"/>
                    <a:gd name="connsiteY3" fmla="*/ 1222919 h 1646520"/>
                    <a:gd name="connsiteX0" fmla="*/ 0 w 385916"/>
                    <a:gd name="connsiteY0" fmla="*/ 1228050 h 1646520"/>
                    <a:gd name="connsiteX1" fmla="*/ 323675 w 385916"/>
                    <a:gd name="connsiteY1" fmla="*/ 0 h 1646520"/>
                    <a:gd name="connsiteX2" fmla="*/ 385916 w 385916"/>
                    <a:gd name="connsiteY2" fmla="*/ 1646520 h 1646520"/>
                    <a:gd name="connsiteX3" fmla="*/ 0 w 385916"/>
                    <a:gd name="connsiteY3" fmla="*/ 1228050 h 1646520"/>
                    <a:gd name="connsiteX0" fmla="*/ 0 w 388630"/>
                    <a:gd name="connsiteY0" fmla="*/ 1176755 h 1646520"/>
                    <a:gd name="connsiteX1" fmla="*/ 326389 w 388630"/>
                    <a:gd name="connsiteY1" fmla="*/ 0 h 1646520"/>
                    <a:gd name="connsiteX2" fmla="*/ 388630 w 388630"/>
                    <a:gd name="connsiteY2" fmla="*/ 1646520 h 1646520"/>
                    <a:gd name="connsiteX3" fmla="*/ 0 w 388630"/>
                    <a:gd name="connsiteY3" fmla="*/ 1176755 h 1646520"/>
                    <a:gd name="connsiteX0" fmla="*/ 0 w 394951"/>
                    <a:gd name="connsiteY0" fmla="*/ 1231548 h 1646520"/>
                    <a:gd name="connsiteX1" fmla="*/ 332710 w 394951"/>
                    <a:gd name="connsiteY1" fmla="*/ 0 h 1646520"/>
                    <a:gd name="connsiteX2" fmla="*/ 394951 w 394951"/>
                    <a:gd name="connsiteY2" fmla="*/ 1646520 h 1646520"/>
                    <a:gd name="connsiteX3" fmla="*/ 0 w 394951"/>
                    <a:gd name="connsiteY3" fmla="*/ 1231548 h 164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951" h="1646520">
                      <a:moveTo>
                        <a:pt x="0" y="1231548"/>
                      </a:moveTo>
                      <a:lnTo>
                        <a:pt x="332710" y="0"/>
                      </a:lnTo>
                      <a:lnTo>
                        <a:pt x="394951" y="1646520"/>
                      </a:lnTo>
                      <a:lnTo>
                        <a:pt x="0" y="123154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6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8412E26-292E-4CC9-9F15-7F7D362B0DC6}"/>
                    </a:ext>
                  </a:extLst>
                </p:cNvPr>
                <p:cNvSpPr/>
                <p:nvPr/>
              </p:nvSpPr>
              <p:spPr>
                <a:xfrm>
                  <a:off x="6371358" y="1747139"/>
                  <a:ext cx="1801056" cy="558963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6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EE7344DE-39C3-42FD-9A7A-4037AF6D5B6C}"/>
                  </a:ext>
                </a:extLst>
              </p:cNvPr>
              <p:cNvSpPr txBox="1"/>
              <p:nvPr/>
            </p:nvSpPr>
            <p:spPr>
              <a:xfrm>
                <a:off x="618247" y="3203967"/>
                <a:ext cx="1243116" cy="23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HN" sz="1400" b="1" dirty="0">
                    <a:solidFill>
                      <a:srgbClr val="009FD5"/>
                    </a:solidFill>
                    <a:latin typeface="Arial" pitchFamily="34" charset="0"/>
                    <a:cs typeface="Arial" pitchFamily="34" charset="0"/>
                  </a:rPr>
                  <a:t>WATER QUALITY</a:t>
                </a:r>
                <a:endParaRPr lang="es-HN" sz="1066" b="1" dirty="0">
                  <a:solidFill>
                    <a:srgbClr val="009FD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27">
                <a:extLst>
                  <a:ext uri="{FF2B5EF4-FFF2-40B4-BE49-F238E27FC236}">
                    <a16:creationId xmlns:a16="http://schemas.microsoft.com/office/drawing/2014/main" id="{98ABA85E-2334-4B8B-A1F4-E7FF9764CEA8}"/>
                  </a:ext>
                </a:extLst>
              </p:cNvPr>
              <p:cNvSpPr txBox="1"/>
              <p:nvPr/>
            </p:nvSpPr>
            <p:spPr>
              <a:xfrm>
                <a:off x="4116322" y="3126020"/>
                <a:ext cx="1359466" cy="39251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HN" sz="1400" b="1" dirty="0">
                    <a:solidFill>
                      <a:srgbClr val="009FD5"/>
                    </a:solidFill>
                    <a:latin typeface="Arial" pitchFamily="34" charset="0"/>
                    <a:cs typeface="Arial" pitchFamily="34" charset="0"/>
                  </a:rPr>
                  <a:t>SCALED CONSUMPTION </a:t>
                </a:r>
                <a:endParaRPr lang="es-HN" sz="1066" b="1" i="1" dirty="0">
                  <a:solidFill>
                    <a:srgbClr val="009FD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27">
                <a:extLst>
                  <a:ext uri="{FF2B5EF4-FFF2-40B4-BE49-F238E27FC236}">
                    <a16:creationId xmlns:a16="http://schemas.microsoft.com/office/drawing/2014/main" id="{4E8FA003-9C26-4FDC-AE75-325660270B16}"/>
                  </a:ext>
                </a:extLst>
              </p:cNvPr>
              <p:cNvSpPr txBox="1"/>
              <p:nvPr/>
            </p:nvSpPr>
            <p:spPr>
              <a:xfrm>
                <a:off x="852128" y="1755367"/>
                <a:ext cx="1305164" cy="39251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HN" sz="1400" b="1" dirty="0">
                    <a:solidFill>
                      <a:srgbClr val="009FD5"/>
                    </a:solidFill>
                    <a:latin typeface="Arial" pitchFamily="34" charset="0"/>
                    <a:cs typeface="Arial" pitchFamily="34" charset="0"/>
                  </a:rPr>
                  <a:t>METER AGE AND THROUGHPUT</a:t>
                </a:r>
                <a:endParaRPr lang="es-HN" sz="1066" b="1" i="1" dirty="0">
                  <a:solidFill>
                    <a:srgbClr val="009FD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B94314D-DEF6-42A8-B8A9-D4E0F7A432D3}"/>
                  </a:ext>
                </a:extLst>
              </p:cNvPr>
              <p:cNvGrpSpPr/>
              <p:nvPr/>
            </p:nvGrpSpPr>
            <p:grpSpPr>
              <a:xfrm>
                <a:off x="2166562" y="2082034"/>
                <a:ext cx="1655835" cy="1499877"/>
                <a:chOff x="254590" y="2408888"/>
                <a:chExt cx="1024161" cy="921749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6EB3FB9-88F5-49B9-B199-405681AE5130}"/>
                    </a:ext>
                  </a:extLst>
                </p:cNvPr>
                <p:cNvSpPr/>
                <p:nvPr/>
              </p:nvSpPr>
              <p:spPr>
                <a:xfrm>
                  <a:off x="323528" y="2408888"/>
                  <a:ext cx="921749" cy="92174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4F97F3-05FD-47E5-9D8A-2C26788AE1C0}"/>
                    </a:ext>
                  </a:extLst>
                </p:cNvPr>
                <p:cNvSpPr txBox="1"/>
                <p:nvPr/>
              </p:nvSpPr>
              <p:spPr>
                <a:xfrm>
                  <a:off x="254590" y="2575299"/>
                  <a:ext cx="1024161" cy="369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4-10X ROI OF TRADITIONAL METER REPLACEMENT / TESTING PROGRAMS</a:t>
                  </a:r>
                </a:p>
              </p:txBody>
            </p:sp>
          </p:grp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F36D126B-A290-45E1-AE1D-E7CF0FBED004}"/>
                  </a:ext>
                </a:extLst>
              </p:cNvPr>
              <p:cNvSpPr txBox="1"/>
              <p:nvPr/>
            </p:nvSpPr>
            <p:spPr>
              <a:xfrm>
                <a:off x="2163420" y="4277486"/>
                <a:ext cx="2054709" cy="23089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HN" sz="1400" b="1" dirty="0">
                    <a:solidFill>
                      <a:srgbClr val="009FD5"/>
                    </a:solidFill>
                    <a:latin typeface="Arial" pitchFamily="34" charset="0"/>
                    <a:cs typeface="Arial" pitchFamily="34" charset="0"/>
                  </a:rPr>
                  <a:t>LEARNING/ RE-LEARNING</a:t>
                </a:r>
                <a:endParaRPr lang="es-HN" sz="1066" b="1" i="1" dirty="0">
                  <a:solidFill>
                    <a:srgbClr val="009FD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C01C3178-4014-4B12-B55D-C96BB0289CD3}"/>
                </a:ext>
              </a:extLst>
            </p:cNvPr>
            <p:cNvSpPr txBox="1"/>
            <p:nvPr/>
          </p:nvSpPr>
          <p:spPr>
            <a:xfrm>
              <a:off x="7224418" y="1720374"/>
              <a:ext cx="1359465" cy="39251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HN" sz="1400" b="1" dirty="0">
                  <a:solidFill>
                    <a:srgbClr val="009FD5"/>
                  </a:solidFill>
                  <a:latin typeface="Arial" pitchFamily="34" charset="0"/>
                  <a:cs typeface="Arial" pitchFamily="34" charset="0"/>
                </a:rPr>
                <a:t>DEGRADATION CURVE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326DC4A-D464-42A1-B80F-31642CDF05CF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A close up of a logo&#10;&#10;Description generated with high confidence">
            <a:extLst>
              <a:ext uri="{FF2B5EF4-FFF2-40B4-BE49-F238E27FC236}">
                <a16:creationId xmlns:a16="http://schemas.microsoft.com/office/drawing/2014/main" id="{B30D944A-BA91-4C05-928D-44CE35E84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1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>
            <a:spLocks noGrp="1"/>
          </p:cNvSpPr>
          <p:nvPr>
            <p:ph type="title"/>
          </p:nvPr>
        </p:nvSpPr>
        <p:spPr>
          <a:xfrm>
            <a:off x="106797" y="783110"/>
            <a:ext cx="7480253" cy="741900"/>
          </a:xfrm>
          <a:prstGeom prst="rect">
            <a:avLst/>
          </a:prstGeom>
        </p:spPr>
        <p:txBody>
          <a:bodyPr spcFirstLastPara="1" vert="horz" wrap="square" lIns="0" tIns="34275" rIns="0" bIns="34275" rtlCol="0" anchor="ctr" anchorCtr="0">
            <a:noAutofit/>
          </a:bodyPr>
          <a:lstStyle/>
          <a:p>
            <a:r>
              <a:rPr lang="en" b="1" dirty="0">
                <a:solidFill>
                  <a:schemeClr val="bg1"/>
                </a:solidFill>
              </a:rPr>
              <a:t>Measuring Delivery Program </a:t>
            </a:r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" b="1" dirty="0">
                <a:solidFill>
                  <a:schemeClr val="bg1"/>
                </a:solidFill>
              </a:rPr>
              <a:t>erformance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25010"/>
            <a:ext cx="8534400" cy="4549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B5268E-2B8B-4B84-91E4-A63912B478D1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4E37DAD5-D50D-4DDC-870E-80776576D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4200" y="1839032"/>
            <a:ext cx="183377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$262,234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$474,216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$1,465,618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$225,239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$4,402,504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$860,715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$1,408,856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$1,338,480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3879" y="1140340"/>
            <a:ext cx="1663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Line Rev.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138" y="1110200"/>
            <a:ext cx="1438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Net ROI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839033"/>
            <a:ext cx="125043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200" b="1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1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200" b="1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2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200" b="1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3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200" b="1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4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200" b="1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5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200" b="1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6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200" b="1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7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2200" b="1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31390" y="1799039"/>
            <a:ext cx="140194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334%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835%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1,927%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635%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7639" y="1174257"/>
            <a:ext cx="1833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Size         (# meters)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51087" y="1839032"/>
            <a:ext cx="1401941" cy="424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149,260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47,261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58,529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104,428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76,157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88,350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73,963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155,487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5455" y="1280409"/>
            <a:ext cx="1848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Revenue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74425" y="1839031"/>
            <a:ext cx="1401941" cy="424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2200" dirty="0">
                <a:solidFill>
                  <a:srgbClr val="00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532" y="6206896"/>
            <a:ext cx="40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Average: $16.77 per meter per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48E54F-F98D-45CF-8008-8306FB1C5204}"/>
              </a:ext>
            </a:extLst>
          </p:cNvPr>
          <p:cNvSpPr txBox="1"/>
          <p:nvPr/>
        </p:nvSpPr>
        <p:spPr>
          <a:xfrm>
            <a:off x="254635" y="210707"/>
            <a:ext cx="79821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200" dirty="0">
                <a:solidFill>
                  <a:schemeClr val="bg1"/>
                </a:solidFill>
                <a:latin typeface="+mj-lt"/>
                <a:ea typeface="Franchise" pitchFamily="49" charset="0"/>
                <a:cs typeface="Arial" panose="020B0604020202020204" pitchFamily="34" charset="0"/>
              </a:rPr>
              <a:t>Representative</a:t>
            </a:r>
            <a:r>
              <a:rPr lang="en-US" sz="3200" b="1" spc="-200" dirty="0">
                <a:solidFill>
                  <a:schemeClr val="bg1"/>
                </a:solidFill>
                <a:latin typeface="+mj-lt"/>
                <a:ea typeface="Franchise" pitchFamily="49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ROIs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from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8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Clients</a:t>
            </a:r>
            <a:endParaRPr lang="en-US" sz="3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AA2B63-6B97-439A-9D6B-04B42EC0EC76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E07B8241-642F-4E36-88F0-065DBCFC4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3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Valor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Water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876293" indent="-571500">
              <a:buFont typeface="Arial"/>
              <a:buChar char="•"/>
            </a:pPr>
            <a:r>
              <a:rPr lang="en-US" dirty="0"/>
              <a:t>Provide economic justification for all meter replacements</a:t>
            </a:r>
          </a:p>
          <a:p>
            <a:pPr marL="876293" indent="-571500">
              <a:buFont typeface="Arial"/>
              <a:buChar char="•"/>
            </a:pPr>
            <a:r>
              <a:rPr lang="en-US" dirty="0"/>
              <a:t>Prioritize meter replacement program – dynamic list updated monthly</a:t>
            </a:r>
            <a:endParaRPr lang="en" dirty="0"/>
          </a:p>
          <a:p>
            <a:pPr marL="876293" indent="-571500">
              <a:buFont typeface="Arial"/>
              <a:buChar char="•"/>
            </a:pPr>
            <a:r>
              <a:rPr lang="en-US" dirty="0"/>
              <a:t>Optimize operational resources – focused actions on only flagged meters</a:t>
            </a:r>
            <a:endParaRPr lang="en" dirty="0"/>
          </a:p>
          <a:p>
            <a:pPr marL="876293" indent="-571500">
              <a:buFont typeface="Arial"/>
              <a:buChar char="•"/>
            </a:pPr>
            <a:r>
              <a:rPr lang="en-US" dirty="0"/>
              <a:t>Revenue protection – reduce apparent losses as part of Non Revenue Water program</a:t>
            </a:r>
            <a:endParaRPr lang="en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5DB1E-3241-4F6C-BEE4-0FEBD3CF3E21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2D0B7DE-6FC7-4129-BB8D-C34C1A1A1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7323"/>
            <a:ext cx="8839199" cy="98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Phase II – Leak Detection and Repair Approach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8229600" cy="4041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1B8FE1-2872-4ECC-9351-F5FC5BA948A9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FE6E4FCA-D76A-467A-BCDE-BD33DF17C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688C50-26D7-4E09-8AD0-A0533687C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5" t="14216" r="59718" b="12233"/>
          <a:stretch/>
        </p:blipFill>
        <p:spPr>
          <a:xfrm>
            <a:off x="5144840" y="2428615"/>
            <a:ext cx="3807299" cy="2573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1893B-293E-4BD9-B62A-D4C6CDE5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115864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Phase II: Leak Detection and Repair Approach</a:t>
            </a:r>
            <a:endParaRPr lang="en-US" sz="32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8E381B3-3DF5-4546-9295-2855E392B9B1}"/>
              </a:ext>
            </a:extLst>
          </p:cNvPr>
          <p:cNvSpPr txBox="1">
            <a:spLocks/>
          </p:cNvSpPr>
          <p:nvPr/>
        </p:nvSpPr>
        <p:spPr bwMode="auto">
          <a:xfrm>
            <a:off x="347753" y="2209636"/>
            <a:ext cx="4797087" cy="38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Helvetica" panose="020B0604020202020204" pitchFamily="34" charset="0"/>
                <a:ea typeface="Geneva" pitchFamily="124" charset="-128"/>
                <a:cs typeface="Helvetica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accent3"/>
                </a:solidFill>
                <a:latin typeface="Helvetica" panose="020B0604020202020204" pitchFamily="34" charset="0"/>
                <a:ea typeface="Geneva" pitchFamily="124" charset="-128"/>
                <a:cs typeface="Helvetica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3"/>
                </a:solidFill>
                <a:latin typeface="Helvetica" panose="020B0604020202020204" pitchFamily="34" charset="0"/>
                <a:ea typeface="Geneva" pitchFamily="124" charset="-128"/>
                <a:cs typeface="Helvetica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accent3"/>
                </a:solidFill>
                <a:latin typeface="Helvetica" panose="020B0604020202020204" pitchFamily="34" charset="0"/>
                <a:ea typeface="Geneva" pitchFamily="124" charset="-128"/>
                <a:cs typeface="Helvetica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accent3"/>
                </a:solidFill>
                <a:latin typeface="Helvetica" panose="020B0604020202020204" pitchFamily="34" charset="0"/>
                <a:ea typeface="Geneva" pitchFamily="124" charset="-128"/>
                <a:cs typeface="Helvetica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91">
              <a:buClr>
                <a:schemeClr val="bg2"/>
              </a:buClr>
              <a:buNone/>
              <a:defRPr/>
            </a:pPr>
            <a:r>
              <a:rPr lang="en-US" sz="1650" b="1" dirty="0">
                <a:solidFill>
                  <a:schemeClr val="tx1"/>
                </a:solidFill>
                <a:latin typeface="+mn-lt"/>
              </a:rPr>
              <a:t>Leak Management</a:t>
            </a:r>
          </a:p>
          <a:p>
            <a:pPr>
              <a:buClr>
                <a:schemeClr val="bg2"/>
              </a:buClr>
              <a:buSzPct val="80000"/>
            </a:pPr>
            <a:r>
              <a:rPr lang="en-US" sz="1500" dirty="0">
                <a:solidFill>
                  <a:schemeClr val="tx1"/>
                </a:solidFill>
              </a:rPr>
              <a:t>Leak Surveys &amp; Pinpointing</a:t>
            </a:r>
          </a:p>
          <a:p>
            <a:pPr lvl="1"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Conventional external leak technologies</a:t>
            </a:r>
          </a:p>
          <a:p>
            <a:pPr lvl="1"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“Lift &amp; shift” using noise loggers &amp;  hydrophones</a:t>
            </a:r>
          </a:p>
          <a:p>
            <a:pPr lvl="1"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Internal acoustic technologies</a:t>
            </a:r>
          </a:p>
          <a:p>
            <a:pPr marL="385865" lvl="1" indent="0">
              <a:buClr>
                <a:schemeClr val="bg2"/>
              </a:buClr>
              <a:buSzPct val="80000"/>
              <a:buNone/>
            </a:pPr>
            <a:endParaRPr lang="en-US" sz="600" dirty="0">
              <a:solidFill>
                <a:schemeClr val="tx1"/>
              </a:solidFill>
            </a:endParaRPr>
          </a:p>
          <a:p>
            <a:pPr>
              <a:buClr>
                <a:schemeClr val="bg2"/>
              </a:buClr>
              <a:buSzPct val="80000"/>
            </a:pPr>
            <a:r>
              <a:rPr lang="en-US" sz="1500" dirty="0">
                <a:solidFill>
                  <a:schemeClr val="tx1"/>
                </a:solidFill>
              </a:rPr>
              <a:t>Establish virtual DMA’s</a:t>
            </a:r>
          </a:p>
          <a:p>
            <a:pPr>
              <a:buClr>
                <a:schemeClr val="bg2"/>
              </a:buClr>
              <a:buSzPct val="80000"/>
            </a:pPr>
            <a:r>
              <a:rPr lang="en-US" sz="1500" dirty="0">
                <a:solidFill>
                  <a:schemeClr val="tx1"/>
                </a:solidFill>
              </a:rPr>
              <a:t>Pressure optimization  </a:t>
            </a:r>
          </a:p>
          <a:p>
            <a:pPr>
              <a:buClr>
                <a:schemeClr val="bg2"/>
              </a:buClr>
              <a:buSzPct val="80000"/>
            </a:pPr>
            <a:r>
              <a:rPr lang="en-US" sz="1500" dirty="0">
                <a:solidFill>
                  <a:schemeClr val="tx1"/>
                </a:solidFill>
              </a:rPr>
              <a:t>Critical main condition assessment </a:t>
            </a:r>
          </a:p>
          <a:p>
            <a:pPr marL="0" indent="0" defTabSz="342991">
              <a:buClr>
                <a:schemeClr val="bg2"/>
              </a:buClr>
              <a:buNone/>
              <a:defRPr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C1536BE-3D65-404F-84A1-EBAA4605889B}"/>
              </a:ext>
            </a:extLst>
          </p:cNvPr>
          <p:cNvSpPr txBox="1">
            <a:spLocks/>
          </p:cNvSpPr>
          <p:nvPr/>
        </p:nvSpPr>
        <p:spPr bwMode="auto">
          <a:xfrm>
            <a:off x="347752" y="1688432"/>
            <a:ext cx="5193333" cy="5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455476" indent="-455476" algn="l" defTabSz="607831" rtl="0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199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21" indent="-180921" algn="l" defTabSz="607831" rtl="0" eaLnBrk="0" fontAlgn="base" hangingPunct="0">
              <a:spcBef>
                <a:spcPct val="0"/>
              </a:spcBef>
              <a:spcAft>
                <a:spcPts val="538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999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429" indent="-180921" algn="l" defTabSz="607831" rtl="0" eaLnBrk="0" fontAlgn="base" hangingPunct="0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524" indent="-180921" algn="l" defTabSz="607831" rtl="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444" indent="-180921" algn="l" defTabSz="607831" rtl="0" eaLnBrk="0" fontAlgn="base" hangingPunct="0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1012" indent="-304638" algn="l" defTabSz="609275" rtl="0" eaLnBrk="1" latinLnBrk="0" hangingPunct="1">
              <a:spcBef>
                <a:spcPct val="20000"/>
              </a:spcBef>
              <a:buFont typeface="Arial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287" indent="-304638" algn="l" defTabSz="609275" rtl="0" eaLnBrk="1" latinLnBrk="0" hangingPunct="1">
              <a:spcBef>
                <a:spcPct val="20000"/>
              </a:spcBef>
              <a:buFont typeface="Arial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562" indent="-304638" algn="l" defTabSz="609275" rtl="0" eaLnBrk="1" latinLnBrk="0" hangingPunct="1">
              <a:spcBef>
                <a:spcPct val="20000"/>
              </a:spcBef>
              <a:buFont typeface="Arial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837" indent="-304638" algn="l" defTabSz="609275" rtl="0" eaLnBrk="1" latinLnBrk="0" hangingPunct="1">
              <a:spcBef>
                <a:spcPct val="20000"/>
              </a:spcBef>
              <a:buFont typeface="Arial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accent4"/>
                </a:solidFill>
              </a:rPr>
              <a:t> </a:t>
            </a:r>
            <a:r>
              <a:rPr lang="en-US" sz="2101" b="1" dirty="0"/>
              <a:t>Phase II: Field Implementation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0DBBBD84-C97F-4AFE-8712-B27C4955B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420"/>
            <a:ext cx="8796247" cy="98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External Leak Detection Process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7027329"/>
              </p:ext>
            </p:extLst>
          </p:nvPr>
        </p:nvGraphicFramePr>
        <p:xfrm>
          <a:off x="304800" y="1371600"/>
          <a:ext cx="838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84F8CFC-ED07-44B6-9223-7E0C116D189E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16D13FF-5697-48BD-B446-D68FA26FF1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DCED2-4D6D-4EF7-A7FD-07B4004F9DEA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DA746-21DE-49E1-AD54-4DF27C97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52" y="-78058"/>
            <a:ext cx="8567647" cy="98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Program Goals and Benefits for IWVGA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1C73-3F8F-458C-9BFC-872CC7A24B7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65760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Implement </a:t>
            </a:r>
            <a:r>
              <a:rPr lang="en-US" sz="1800" dirty="0"/>
              <a:t>requirements</a:t>
            </a:r>
            <a:r>
              <a:rPr lang="en-US" sz="1800" b="1" dirty="0"/>
              <a:t> </a:t>
            </a:r>
            <a:r>
              <a:rPr lang="en-US" sz="1800" dirty="0"/>
              <a:t>of the Sustainable Groundwater Management Act (</a:t>
            </a:r>
            <a:r>
              <a:rPr lang="en-US" sz="1800" b="1" dirty="0"/>
              <a:t>SGMA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Benefit </a:t>
            </a:r>
            <a:r>
              <a:rPr lang="en-US" sz="1800" dirty="0"/>
              <a:t>Severely Disadvantaged Communities (</a:t>
            </a:r>
            <a:r>
              <a:rPr lang="en-US" sz="1800" b="1" dirty="0"/>
              <a:t>SDACs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Protect Groundwater Basin </a:t>
            </a:r>
            <a:r>
              <a:rPr lang="en-US" sz="1800" dirty="0"/>
              <a:t>and water supply</a:t>
            </a:r>
          </a:p>
          <a:p>
            <a:pPr marL="285750" indent="-285750"/>
            <a:r>
              <a:rPr lang="en-US" sz="1800" b="1" dirty="0"/>
              <a:t>Identify</a:t>
            </a:r>
            <a:r>
              <a:rPr lang="en-US" sz="1800" dirty="0"/>
              <a:t> and </a:t>
            </a:r>
            <a:r>
              <a:rPr lang="en-US" sz="1800" b="1" dirty="0"/>
              <a:t>quantify </a:t>
            </a:r>
            <a:r>
              <a:rPr lang="en-US" sz="1800" dirty="0"/>
              <a:t>metering inaccuracies or failures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Reduce and Control Water Loss </a:t>
            </a:r>
            <a:r>
              <a:rPr lang="en-US" sz="1800" dirty="0"/>
              <a:t>from pipe leakage, meters, theft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Preserve and Protect/Repair Assets; </a:t>
            </a:r>
            <a:r>
              <a:rPr lang="en-US" sz="1800" dirty="0"/>
              <a:t>and limited resources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E9627AAB-7F55-4EB6-837E-B1FAFA538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64AE091-C389-4521-93FA-F6955E8FD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2" t="21866" r="35139" b="2603"/>
          <a:stretch/>
        </p:blipFill>
        <p:spPr>
          <a:xfrm>
            <a:off x="3735328" y="1257986"/>
            <a:ext cx="3503671" cy="49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84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95C4A-54BD-45FE-BF8D-F65E2B773CF3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27700" cy="989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Leak Detection Activities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7B9B6F9-8D3D-4DEE-AA31-45A136670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CAA723-16B3-4229-B0AB-69E9A5EE773E}"/>
              </a:ext>
            </a:extLst>
          </p:cNvPr>
          <p:cNvSpPr txBox="1"/>
          <p:nvPr/>
        </p:nvSpPr>
        <p:spPr>
          <a:xfrm>
            <a:off x="533400" y="1219200"/>
            <a:ext cx="7467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Hold a Safety meeting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Provide appropriate traffic control and safety measures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Locate starting asset to begin survey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Listen to assets to identify audible leaks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If no leak sound heard, move to the next identified asset in the leak detection survey.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If a leak sound is heard, identify other nearby assets to narrow the leak location point (valves/meter boxes, etc.)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Begin correlation between the two (2) assets with highest audible sound of suspect leak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Place correlator sensors on two (2) identified assets (this is in areas where metallic pipe is known)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On the control box, enter all the known information (distance, pipe material, etc.)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Begin correlation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Map location of leak and assets used to correlate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Return the work area to its original state and/or repair</a:t>
            </a:r>
            <a:endParaRPr lang="en-US" dirty="0"/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87171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95C4A-54BD-45FE-BF8D-F65E2B773CF3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27700" cy="989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Asset Data Capture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Project Tracker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357505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362200"/>
            <a:ext cx="2971800" cy="26776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Data is captured for every survey point and can be viewed by clicking on each one.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7B9B6F9-8D3D-4DEE-AA31-45A136670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0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18F8DB-7880-49FC-A7C6-7E7E3E488F65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0B073231-3CCF-4276-B04A-15D2E1DF5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27700" cy="989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Asset Data Capture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Project Tracker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362200"/>
            <a:ext cx="2971800" cy="26776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 photograph can be attached to each documented leak as a reference point for repair crews.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F174F-3A36-435E-9C35-FE220FED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076" y="1752600"/>
            <a:ext cx="348792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69E214-DF8A-487B-B426-4410308A9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0"/>
            <a:ext cx="9144000" cy="3105307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EF4161D1-84DC-4CD9-A20D-24D3BCF1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Innovative Leak Detection Approach</a:t>
            </a:r>
            <a:endParaRPr lang="en-US" sz="3200" dirty="0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FA72AF09-B1C0-4CA3-B764-E4EF54784021}"/>
              </a:ext>
            </a:extLst>
          </p:cNvPr>
          <p:cNvSpPr>
            <a:spLocks noChangeAspect="1"/>
          </p:cNvSpPr>
          <p:nvPr/>
        </p:nvSpPr>
        <p:spPr>
          <a:xfrm>
            <a:off x="2207013" y="4472534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2C72A11B-F9DE-4E93-85BC-12A6DBD5B820}"/>
              </a:ext>
            </a:extLst>
          </p:cNvPr>
          <p:cNvSpPr>
            <a:spLocks noChangeAspect="1"/>
          </p:cNvSpPr>
          <p:nvPr/>
        </p:nvSpPr>
        <p:spPr>
          <a:xfrm>
            <a:off x="2532028" y="4353696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9C372E73-7A9E-4452-99FC-7CD750DD07EF}"/>
              </a:ext>
            </a:extLst>
          </p:cNvPr>
          <p:cNvSpPr>
            <a:spLocks noChangeAspect="1"/>
          </p:cNvSpPr>
          <p:nvPr/>
        </p:nvSpPr>
        <p:spPr>
          <a:xfrm>
            <a:off x="2174467" y="4218077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8991F6DD-482D-4285-81A7-5DE907D30E38}"/>
              </a:ext>
            </a:extLst>
          </p:cNvPr>
          <p:cNvSpPr>
            <a:spLocks noChangeAspect="1"/>
          </p:cNvSpPr>
          <p:nvPr/>
        </p:nvSpPr>
        <p:spPr>
          <a:xfrm>
            <a:off x="1890885" y="4156432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05FB0A2C-8165-453D-AF34-4C2A1264F516}"/>
              </a:ext>
            </a:extLst>
          </p:cNvPr>
          <p:cNvSpPr>
            <a:spLocks noChangeAspect="1"/>
          </p:cNvSpPr>
          <p:nvPr/>
        </p:nvSpPr>
        <p:spPr>
          <a:xfrm>
            <a:off x="2199127" y="3860537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29D8822F-907A-4EF4-BE9A-5775BD15BA5A}"/>
              </a:ext>
            </a:extLst>
          </p:cNvPr>
          <p:cNvSpPr>
            <a:spLocks noChangeAspect="1"/>
          </p:cNvSpPr>
          <p:nvPr/>
        </p:nvSpPr>
        <p:spPr>
          <a:xfrm>
            <a:off x="1829236" y="3885195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8D9A24B7-8E24-462F-94F7-A157BB78E87F}"/>
              </a:ext>
            </a:extLst>
          </p:cNvPr>
          <p:cNvSpPr>
            <a:spLocks noChangeAspect="1"/>
          </p:cNvSpPr>
          <p:nvPr/>
        </p:nvSpPr>
        <p:spPr>
          <a:xfrm>
            <a:off x="1422357" y="4439999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01F379C6-BE25-4580-9941-7170F31032C3}"/>
              </a:ext>
            </a:extLst>
          </p:cNvPr>
          <p:cNvSpPr>
            <a:spLocks noChangeAspect="1"/>
          </p:cNvSpPr>
          <p:nvPr/>
        </p:nvSpPr>
        <p:spPr>
          <a:xfrm>
            <a:off x="2112820" y="3502996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7E8D193-B193-46ED-AB88-AA8F0412C7F0}"/>
              </a:ext>
            </a:extLst>
          </p:cNvPr>
          <p:cNvSpPr>
            <a:spLocks noChangeAspect="1"/>
          </p:cNvSpPr>
          <p:nvPr/>
        </p:nvSpPr>
        <p:spPr>
          <a:xfrm>
            <a:off x="2963567" y="4403012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04884629-22B5-4763-8F25-D71DF7B2929B}"/>
              </a:ext>
            </a:extLst>
          </p:cNvPr>
          <p:cNvSpPr>
            <a:spLocks noChangeAspect="1"/>
          </p:cNvSpPr>
          <p:nvPr/>
        </p:nvSpPr>
        <p:spPr>
          <a:xfrm>
            <a:off x="2618337" y="4070129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8E2E43E7-A377-45F1-8316-E236307ADA89}"/>
              </a:ext>
            </a:extLst>
          </p:cNvPr>
          <p:cNvSpPr>
            <a:spLocks noChangeAspect="1"/>
          </p:cNvSpPr>
          <p:nvPr/>
        </p:nvSpPr>
        <p:spPr>
          <a:xfrm>
            <a:off x="3358117" y="3749576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03E54543-4DA7-4E61-B0C6-1FD36302B091}"/>
              </a:ext>
            </a:extLst>
          </p:cNvPr>
          <p:cNvSpPr>
            <a:spLocks noChangeAspect="1"/>
          </p:cNvSpPr>
          <p:nvPr/>
        </p:nvSpPr>
        <p:spPr>
          <a:xfrm>
            <a:off x="3506073" y="3441351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67AD5A3F-F7C2-439B-8B65-92B569652ECB}"/>
              </a:ext>
            </a:extLst>
          </p:cNvPr>
          <p:cNvSpPr>
            <a:spLocks noChangeAspect="1"/>
          </p:cNvSpPr>
          <p:nvPr/>
        </p:nvSpPr>
        <p:spPr>
          <a:xfrm>
            <a:off x="3296469" y="3293403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2EA88A54-CDC5-46CC-85D8-96FC9BF419F4}"/>
              </a:ext>
            </a:extLst>
          </p:cNvPr>
          <p:cNvSpPr>
            <a:spLocks noChangeAspect="1"/>
          </p:cNvSpPr>
          <p:nvPr/>
        </p:nvSpPr>
        <p:spPr>
          <a:xfrm>
            <a:off x="2975897" y="3502996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B09A03D2-692D-4F03-A1C6-A30877B27776}"/>
              </a:ext>
            </a:extLst>
          </p:cNvPr>
          <p:cNvSpPr>
            <a:spLocks noChangeAspect="1"/>
          </p:cNvSpPr>
          <p:nvPr/>
        </p:nvSpPr>
        <p:spPr>
          <a:xfrm>
            <a:off x="2384073" y="3157784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7C495C4A-A845-4D09-9CEA-E82FA16BD56E}"/>
              </a:ext>
            </a:extLst>
          </p:cNvPr>
          <p:cNvSpPr>
            <a:spLocks noChangeAspect="1"/>
          </p:cNvSpPr>
          <p:nvPr/>
        </p:nvSpPr>
        <p:spPr>
          <a:xfrm>
            <a:off x="2729303" y="3182442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C5CB40F3-F3BB-4C7D-990F-65D7ECB30893}"/>
              </a:ext>
            </a:extLst>
          </p:cNvPr>
          <p:cNvSpPr>
            <a:spLocks noChangeAspect="1"/>
          </p:cNvSpPr>
          <p:nvPr/>
        </p:nvSpPr>
        <p:spPr>
          <a:xfrm>
            <a:off x="2778622" y="2861889"/>
            <a:ext cx="170086" cy="179999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ross 22">
            <a:extLst>
              <a:ext uri="{FF2B5EF4-FFF2-40B4-BE49-F238E27FC236}">
                <a16:creationId xmlns:a16="http://schemas.microsoft.com/office/drawing/2014/main" id="{D4344FA1-A986-4000-9FE1-15A12AA4C4A6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36176" y="5070903"/>
            <a:ext cx="207691" cy="219796"/>
          </a:xfrm>
          <a:prstGeom prst="plus">
            <a:avLst>
              <a:gd name="adj" fmla="val 384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F66C4E-EBF2-4CD4-BB3C-C9DB6A1C225B}"/>
              </a:ext>
            </a:extLst>
          </p:cNvPr>
          <p:cNvSpPr txBox="1"/>
          <p:nvPr/>
        </p:nvSpPr>
        <p:spPr>
          <a:xfrm>
            <a:off x="422008" y="5036234"/>
            <a:ext cx="1449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Smart Meters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2357" y="5600700"/>
            <a:ext cx="608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Leak detection, localization, and notification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05C9E7-CA66-42A9-B751-ED02657A314A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A close up of a logo&#10;&#10;Description generated with high confidence">
            <a:extLst>
              <a:ext uri="{FF2B5EF4-FFF2-40B4-BE49-F238E27FC236}">
                <a16:creationId xmlns:a16="http://schemas.microsoft.com/office/drawing/2014/main" id="{C43B0FA0-12A3-4F4C-B100-CEAA65BE0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52" y="43249"/>
            <a:ext cx="8796247" cy="98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In-line Leak Detection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4F8CFC-ED07-44B6-9223-7E0C116D189E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16D13FF-5697-48BD-B446-D68FA26FF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34901"/>
            <a:ext cx="2882850" cy="600222"/>
          </a:xfrm>
          <a:prstGeom prst="rect">
            <a:avLst/>
          </a:prstGeom>
        </p:spPr>
      </p:pic>
      <p:pic>
        <p:nvPicPr>
          <p:cNvPr id="10" name="Picture 9" descr="smartball graphic">
            <a:hlinkClick r:id="rId4" action="ppaction://hlinkfile"/>
            <a:extLst>
              <a:ext uri="{FF2B5EF4-FFF2-40B4-BE49-F238E27FC236}">
                <a16:creationId xmlns:a16="http://schemas.microsoft.com/office/drawing/2014/main" id="{42C1A60C-4945-4E1C-950C-21477669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" t="1887"/>
          <a:stretch>
            <a:fillRect/>
          </a:stretch>
        </p:blipFill>
        <p:spPr bwMode="auto">
          <a:xfrm>
            <a:off x="990600" y="2614709"/>
            <a:ext cx="2955686" cy="24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B25208A-56EB-4521-A7AA-E7BFFED5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14709"/>
            <a:ext cx="2855119" cy="2081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59F548-9361-4285-A347-4D35C9BB9BFD}"/>
              </a:ext>
            </a:extLst>
          </p:cNvPr>
          <p:cNvSpPr txBox="1"/>
          <p:nvPr/>
        </p:nvSpPr>
        <p:spPr>
          <a:xfrm>
            <a:off x="1145060" y="1828800"/>
            <a:ext cx="210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SmartBall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0D881-A670-44C3-851A-CA6519E905DA}"/>
              </a:ext>
            </a:extLst>
          </p:cNvPr>
          <p:cNvSpPr txBox="1"/>
          <p:nvPr/>
        </p:nvSpPr>
        <p:spPr>
          <a:xfrm>
            <a:off x="5797575" y="1840471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Sahara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5DF45-78F5-4BF1-9F03-84E387A42688}"/>
              </a:ext>
            </a:extLst>
          </p:cNvPr>
          <p:cNvSpPr txBox="1"/>
          <p:nvPr/>
        </p:nvSpPr>
        <p:spPr>
          <a:xfrm flipH="1">
            <a:off x="1219200" y="5196046"/>
            <a:ext cx="6278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lvl="2" indent="-290513">
              <a:buClr>
                <a:srgbClr val="0747A5"/>
              </a:buClr>
              <a:buFont typeface="Arial" panose="020B0604020202020204" pitchFamily="34" charset="0"/>
              <a:buChar char="•"/>
            </a:pPr>
            <a:r>
              <a:rPr lang="en-US" dirty="0"/>
              <a:t>Locates leaks &amp; air pockets in transmission mains </a:t>
            </a:r>
          </a:p>
          <a:p>
            <a:pPr marL="692150" lvl="2" indent="-290513">
              <a:buClr>
                <a:srgbClr val="0747A5"/>
              </a:buClr>
              <a:buFont typeface="Arial" panose="020B0604020202020204" pitchFamily="34" charset="0"/>
              <a:buChar char="•"/>
            </a:pPr>
            <a:r>
              <a:rPr lang="en-US" dirty="0"/>
              <a:t>X and Y mapping helps understand pipeline alignment</a:t>
            </a:r>
          </a:p>
          <a:p>
            <a:pPr marL="692150" lvl="2" indent="-290513">
              <a:buClr>
                <a:srgbClr val="0747A5"/>
              </a:buClr>
              <a:buFont typeface="Arial" panose="020B0604020202020204" pitchFamily="34" charset="0"/>
              <a:buChar char="•"/>
            </a:pPr>
            <a:r>
              <a:rPr lang="en-US" dirty="0"/>
              <a:t>Used in pipeline diameters 8” and higher</a:t>
            </a:r>
          </a:p>
        </p:txBody>
      </p:sp>
    </p:spTree>
    <p:extLst>
      <p:ext uri="{BB962C8B-B14F-4D97-AF65-F5344CB8AC3E}">
        <p14:creationId xmlns:p14="http://schemas.microsoft.com/office/powerpoint/2010/main" val="145011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D624371-39B4-4ECA-A10B-C834E2D3147F}"/>
              </a:ext>
            </a:extLst>
          </p:cNvPr>
          <p:cNvGrpSpPr/>
          <p:nvPr/>
        </p:nvGrpSpPr>
        <p:grpSpPr>
          <a:xfrm>
            <a:off x="185563" y="2724283"/>
            <a:ext cx="2717064" cy="2557574"/>
            <a:chOff x="247353" y="2680121"/>
            <a:chExt cx="3621808" cy="340921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1C5873-8C8C-4CA0-9628-0287C9978489}"/>
                </a:ext>
              </a:extLst>
            </p:cNvPr>
            <p:cNvSpPr/>
            <p:nvPr/>
          </p:nvSpPr>
          <p:spPr>
            <a:xfrm>
              <a:off x="247353" y="2680121"/>
              <a:ext cx="3533113" cy="340921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92413D-CB8F-448A-997A-B21C573D2189}"/>
                </a:ext>
              </a:extLst>
            </p:cNvPr>
            <p:cNvSpPr/>
            <p:nvPr/>
          </p:nvSpPr>
          <p:spPr>
            <a:xfrm>
              <a:off x="3508681" y="3273028"/>
              <a:ext cx="360480" cy="2492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841648-22C6-449F-96DD-BF35AD7C76B7}"/>
                </a:ext>
              </a:extLst>
            </p:cNvPr>
            <p:cNvSpPr/>
            <p:nvPr/>
          </p:nvSpPr>
          <p:spPr>
            <a:xfrm>
              <a:off x="778485" y="4035355"/>
              <a:ext cx="720294" cy="698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A1893B-293E-4BD9-B62A-D4C6CDE5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579"/>
            <a:ext cx="8229600" cy="64294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IWVGA’s Water Audit, Leak Detection Repair Program</a:t>
            </a:r>
            <a:endParaRPr lang="en-US" sz="2800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51B32DD-EE70-4E3C-BC3A-57F542CEDC42}"/>
              </a:ext>
            </a:extLst>
          </p:cNvPr>
          <p:cNvSpPr/>
          <p:nvPr/>
        </p:nvSpPr>
        <p:spPr>
          <a:xfrm rot="10800000">
            <a:off x="2687465" y="3311819"/>
            <a:ext cx="1828566" cy="1389029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178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42"/>
              <a:gd name="connsiteY0" fmla="*/ 3877 h 10000"/>
              <a:gd name="connsiteX1" fmla="*/ 3220 w 10042"/>
              <a:gd name="connsiteY1" fmla="*/ 0 h 10000"/>
              <a:gd name="connsiteX2" fmla="*/ 10042 w 10042"/>
              <a:gd name="connsiteY2" fmla="*/ 0 h 10000"/>
              <a:gd name="connsiteX3" fmla="*/ 10042 w 10042"/>
              <a:gd name="connsiteY3" fmla="*/ 10000 h 10000"/>
              <a:gd name="connsiteX4" fmla="*/ 42 w 10042"/>
              <a:gd name="connsiteY4" fmla="*/ 10000 h 10000"/>
              <a:gd name="connsiteX5" fmla="*/ 0 w 10042"/>
              <a:gd name="connsiteY5" fmla="*/ 3877 h 10000"/>
              <a:gd name="connsiteX0" fmla="*/ 0 w 10042"/>
              <a:gd name="connsiteY0" fmla="*/ 3877 h 10000"/>
              <a:gd name="connsiteX1" fmla="*/ 1958 w 10042"/>
              <a:gd name="connsiteY1" fmla="*/ 0 h 10000"/>
              <a:gd name="connsiteX2" fmla="*/ 10042 w 10042"/>
              <a:gd name="connsiteY2" fmla="*/ 0 h 10000"/>
              <a:gd name="connsiteX3" fmla="*/ 10042 w 10042"/>
              <a:gd name="connsiteY3" fmla="*/ 10000 h 10000"/>
              <a:gd name="connsiteX4" fmla="*/ 42 w 10042"/>
              <a:gd name="connsiteY4" fmla="*/ 10000 h 10000"/>
              <a:gd name="connsiteX5" fmla="*/ 0 w 10042"/>
              <a:gd name="connsiteY5" fmla="*/ 3877 h 10000"/>
              <a:gd name="connsiteX0" fmla="*/ 0 w 10042"/>
              <a:gd name="connsiteY0" fmla="*/ 2412 h 10000"/>
              <a:gd name="connsiteX1" fmla="*/ 1958 w 10042"/>
              <a:gd name="connsiteY1" fmla="*/ 0 h 10000"/>
              <a:gd name="connsiteX2" fmla="*/ 10042 w 10042"/>
              <a:gd name="connsiteY2" fmla="*/ 0 h 10000"/>
              <a:gd name="connsiteX3" fmla="*/ 10042 w 10042"/>
              <a:gd name="connsiteY3" fmla="*/ 10000 h 10000"/>
              <a:gd name="connsiteX4" fmla="*/ 42 w 10042"/>
              <a:gd name="connsiteY4" fmla="*/ 10000 h 10000"/>
              <a:gd name="connsiteX5" fmla="*/ 0 w 10042"/>
              <a:gd name="connsiteY5" fmla="*/ 2412 h 10000"/>
              <a:gd name="connsiteX0" fmla="*/ 0 w 10029"/>
              <a:gd name="connsiteY0" fmla="*/ 2120 h 10000"/>
              <a:gd name="connsiteX1" fmla="*/ 1945 w 10029"/>
              <a:gd name="connsiteY1" fmla="*/ 0 h 10000"/>
              <a:gd name="connsiteX2" fmla="*/ 10029 w 10029"/>
              <a:gd name="connsiteY2" fmla="*/ 0 h 10000"/>
              <a:gd name="connsiteX3" fmla="*/ 10029 w 10029"/>
              <a:gd name="connsiteY3" fmla="*/ 10000 h 10000"/>
              <a:gd name="connsiteX4" fmla="*/ 29 w 10029"/>
              <a:gd name="connsiteY4" fmla="*/ 10000 h 10000"/>
              <a:gd name="connsiteX5" fmla="*/ 0 w 10029"/>
              <a:gd name="connsiteY5" fmla="*/ 2120 h 10000"/>
              <a:gd name="connsiteX0" fmla="*/ 0 w 10016"/>
              <a:gd name="connsiteY0" fmla="*/ 2034 h 10000"/>
              <a:gd name="connsiteX1" fmla="*/ 1932 w 10016"/>
              <a:gd name="connsiteY1" fmla="*/ 0 h 10000"/>
              <a:gd name="connsiteX2" fmla="*/ 10016 w 10016"/>
              <a:gd name="connsiteY2" fmla="*/ 0 h 10000"/>
              <a:gd name="connsiteX3" fmla="*/ 10016 w 10016"/>
              <a:gd name="connsiteY3" fmla="*/ 10000 h 10000"/>
              <a:gd name="connsiteX4" fmla="*/ 16 w 10016"/>
              <a:gd name="connsiteY4" fmla="*/ 10000 h 10000"/>
              <a:gd name="connsiteX5" fmla="*/ 0 w 10016"/>
              <a:gd name="connsiteY5" fmla="*/ 203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6" h="10000">
                <a:moveTo>
                  <a:pt x="0" y="2034"/>
                </a:moveTo>
                <a:lnTo>
                  <a:pt x="1932" y="0"/>
                </a:lnTo>
                <a:lnTo>
                  <a:pt x="10016" y="0"/>
                </a:lnTo>
                <a:lnTo>
                  <a:pt x="10016" y="10000"/>
                </a:lnTo>
                <a:lnTo>
                  <a:pt x="16" y="10000"/>
                </a:lnTo>
                <a:cubicBezTo>
                  <a:pt x="2" y="7471"/>
                  <a:pt x="14" y="4563"/>
                  <a:pt x="0" y="20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103D19E-6B32-48DB-827A-6E230E796017}"/>
              </a:ext>
            </a:extLst>
          </p:cNvPr>
          <p:cNvSpPr/>
          <p:nvPr/>
        </p:nvSpPr>
        <p:spPr>
          <a:xfrm>
            <a:off x="4553528" y="3306302"/>
            <a:ext cx="1185486" cy="1389029"/>
          </a:xfrm>
          <a:custGeom>
            <a:avLst/>
            <a:gdLst>
              <a:gd name="connsiteX0" fmla="*/ 0 w 2882348"/>
              <a:gd name="connsiteY0" fmla="*/ 1227483 h 2454966"/>
              <a:gd name="connsiteX1" fmla="*/ 613742 w 2882348"/>
              <a:gd name="connsiteY1" fmla="*/ 1 h 2454966"/>
              <a:gd name="connsiteX2" fmla="*/ 2268607 w 2882348"/>
              <a:gd name="connsiteY2" fmla="*/ 1 h 2454966"/>
              <a:gd name="connsiteX3" fmla="*/ 2882348 w 2882348"/>
              <a:gd name="connsiteY3" fmla="*/ 1227483 h 2454966"/>
              <a:gd name="connsiteX4" fmla="*/ 2268607 w 2882348"/>
              <a:gd name="connsiteY4" fmla="*/ 2454965 h 2454966"/>
              <a:gd name="connsiteX5" fmla="*/ 613742 w 2882348"/>
              <a:gd name="connsiteY5" fmla="*/ 2454965 h 2454966"/>
              <a:gd name="connsiteX6" fmla="*/ 0 w 2882348"/>
              <a:gd name="connsiteY6" fmla="*/ 1227483 h 2454966"/>
              <a:gd name="connsiteX0" fmla="*/ 0 w 2882348"/>
              <a:gd name="connsiteY0" fmla="*/ 1237421 h 2464903"/>
              <a:gd name="connsiteX1" fmla="*/ 37272 w 2882348"/>
              <a:gd name="connsiteY1" fmla="*/ 0 h 2464903"/>
              <a:gd name="connsiteX2" fmla="*/ 2268607 w 2882348"/>
              <a:gd name="connsiteY2" fmla="*/ 9939 h 2464903"/>
              <a:gd name="connsiteX3" fmla="*/ 2882348 w 2882348"/>
              <a:gd name="connsiteY3" fmla="*/ 1237421 h 2464903"/>
              <a:gd name="connsiteX4" fmla="*/ 2268607 w 2882348"/>
              <a:gd name="connsiteY4" fmla="*/ 2464903 h 2464903"/>
              <a:gd name="connsiteX5" fmla="*/ 613742 w 2882348"/>
              <a:gd name="connsiteY5" fmla="*/ 2464903 h 2464903"/>
              <a:gd name="connsiteX6" fmla="*/ 0 w 2882348"/>
              <a:gd name="connsiteY6" fmla="*/ 1237421 h 2464903"/>
              <a:gd name="connsiteX0" fmla="*/ 0 w 2882348"/>
              <a:gd name="connsiteY0" fmla="*/ 1237421 h 2464903"/>
              <a:gd name="connsiteX1" fmla="*/ 37272 w 2882348"/>
              <a:gd name="connsiteY1" fmla="*/ 0 h 2464903"/>
              <a:gd name="connsiteX2" fmla="*/ 2855016 w 2882348"/>
              <a:gd name="connsiteY2" fmla="*/ 9939 h 2464903"/>
              <a:gd name="connsiteX3" fmla="*/ 2882348 w 2882348"/>
              <a:gd name="connsiteY3" fmla="*/ 1237421 h 2464903"/>
              <a:gd name="connsiteX4" fmla="*/ 2268607 w 2882348"/>
              <a:gd name="connsiteY4" fmla="*/ 2464903 h 2464903"/>
              <a:gd name="connsiteX5" fmla="*/ 613742 w 2882348"/>
              <a:gd name="connsiteY5" fmla="*/ 2464903 h 2464903"/>
              <a:gd name="connsiteX6" fmla="*/ 0 w 2882348"/>
              <a:gd name="connsiteY6" fmla="*/ 1237421 h 2464903"/>
              <a:gd name="connsiteX0" fmla="*/ 42241 w 2845076"/>
              <a:gd name="connsiteY0" fmla="*/ 1982855 h 2464903"/>
              <a:gd name="connsiteX1" fmla="*/ 0 w 2845076"/>
              <a:gd name="connsiteY1" fmla="*/ 0 h 2464903"/>
              <a:gd name="connsiteX2" fmla="*/ 2817744 w 2845076"/>
              <a:gd name="connsiteY2" fmla="*/ 9939 h 2464903"/>
              <a:gd name="connsiteX3" fmla="*/ 2845076 w 2845076"/>
              <a:gd name="connsiteY3" fmla="*/ 1237421 h 2464903"/>
              <a:gd name="connsiteX4" fmla="*/ 2231335 w 2845076"/>
              <a:gd name="connsiteY4" fmla="*/ 2464903 h 2464903"/>
              <a:gd name="connsiteX5" fmla="*/ 576470 w 2845076"/>
              <a:gd name="connsiteY5" fmla="*/ 2464903 h 2464903"/>
              <a:gd name="connsiteX6" fmla="*/ 42241 w 2845076"/>
              <a:gd name="connsiteY6" fmla="*/ 1982855 h 2464903"/>
              <a:gd name="connsiteX0" fmla="*/ 42241 w 2855015"/>
              <a:gd name="connsiteY0" fmla="*/ 1982855 h 2464903"/>
              <a:gd name="connsiteX1" fmla="*/ 0 w 2855015"/>
              <a:gd name="connsiteY1" fmla="*/ 0 h 2464903"/>
              <a:gd name="connsiteX2" fmla="*/ 2817744 w 2855015"/>
              <a:gd name="connsiteY2" fmla="*/ 9939 h 2464903"/>
              <a:gd name="connsiteX3" fmla="*/ 2855015 w 2855015"/>
              <a:gd name="connsiteY3" fmla="*/ 1953038 h 2464903"/>
              <a:gd name="connsiteX4" fmla="*/ 2231335 w 2855015"/>
              <a:gd name="connsiteY4" fmla="*/ 2464903 h 2464903"/>
              <a:gd name="connsiteX5" fmla="*/ 576470 w 2855015"/>
              <a:gd name="connsiteY5" fmla="*/ 2464903 h 2464903"/>
              <a:gd name="connsiteX6" fmla="*/ 42241 w 2855015"/>
              <a:gd name="connsiteY6" fmla="*/ 1982855 h 2464903"/>
              <a:gd name="connsiteX0" fmla="*/ 42241 w 2849290"/>
              <a:gd name="connsiteY0" fmla="*/ 1982855 h 2464903"/>
              <a:gd name="connsiteX1" fmla="*/ 0 w 2849290"/>
              <a:gd name="connsiteY1" fmla="*/ 0 h 2464903"/>
              <a:gd name="connsiteX2" fmla="*/ 2817744 w 2849290"/>
              <a:gd name="connsiteY2" fmla="*/ 9939 h 2464903"/>
              <a:gd name="connsiteX3" fmla="*/ 2849290 w 2849290"/>
              <a:gd name="connsiteY3" fmla="*/ 1986853 h 2464903"/>
              <a:gd name="connsiteX4" fmla="*/ 2231335 w 2849290"/>
              <a:gd name="connsiteY4" fmla="*/ 2464903 h 2464903"/>
              <a:gd name="connsiteX5" fmla="*/ 576470 w 2849290"/>
              <a:gd name="connsiteY5" fmla="*/ 2464903 h 2464903"/>
              <a:gd name="connsiteX6" fmla="*/ 42241 w 2849290"/>
              <a:gd name="connsiteY6" fmla="*/ 1982855 h 246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9290" h="2464903">
                <a:moveTo>
                  <a:pt x="42241" y="1982855"/>
                </a:moveTo>
                <a:lnTo>
                  <a:pt x="0" y="0"/>
                </a:lnTo>
                <a:lnTo>
                  <a:pt x="2817744" y="9939"/>
                </a:lnTo>
                <a:lnTo>
                  <a:pt x="2849290" y="1986853"/>
                </a:lnTo>
                <a:lnTo>
                  <a:pt x="2231335" y="2464903"/>
                </a:lnTo>
                <a:lnTo>
                  <a:pt x="576470" y="2464903"/>
                </a:lnTo>
                <a:lnTo>
                  <a:pt x="42241" y="19828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71731" lvl="2" indent="-257244">
              <a:buClr>
                <a:schemeClr val="bg2"/>
              </a:buClr>
              <a:buSzPct val="800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exagon 4">
            <a:extLst>
              <a:ext uri="{FF2B5EF4-FFF2-40B4-BE49-F238E27FC236}">
                <a16:creationId xmlns:a16="http://schemas.microsoft.com/office/drawing/2014/main" id="{E5C463E6-89B6-42D8-A997-8D3A73C02B67}"/>
              </a:ext>
            </a:extLst>
          </p:cNvPr>
          <p:cNvSpPr/>
          <p:nvPr/>
        </p:nvSpPr>
        <p:spPr>
          <a:xfrm>
            <a:off x="5790369" y="3306302"/>
            <a:ext cx="1187868" cy="1389029"/>
          </a:xfrm>
          <a:custGeom>
            <a:avLst/>
            <a:gdLst>
              <a:gd name="connsiteX0" fmla="*/ 0 w 2882348"/>
              <a:gd name="connsiteY0" fmla="*/ 1227483 h 2454966"/>
              <a:gd name="connsiteX1" fmla="*/ 613742 w 2882348"/>
              <a:gd name="connsiteY1" fmla="*/ 1 h 2454966"/>
              <a:gd name="connsiteX2" fmla="*/ 2268607 w 2882348"/>
              <a:gd name="connsiteY2" fmla="*/ 1 h 2454966"/>
              <a:gd name="connsiteX3" fmla="*/ 2882348 w 2882348"/>
              <a:gd name="connsiteY3" fmla="*/ 1227483 h 2454966"/>
              <a:gd name="connsiteX4" fmla="*/ 2268607 w 2882348"/>
              <a:gd name="connsiteY4" fmla="*/ 2454965 h 2454966"/>
              <a:gd name="connsiteX5" fmla="*/ 613742 w 2882348"/>
              <a:gd name="connsiteY5" fmla="*/ 2454965 h 2454966"/>
              <a:gd name="connsiteX6" fmla="*/ 0 w 2882348"/>
              <a:gd name="connsiteY6" fmla="*/ 1227483 h 2454966"/>
              <a:gd name="connsiteX0" fmla="*/ 0 w 2882348"/>
              <a:gd name="connsiteY0" fmla="*/ 1237421 h 2464903"/>
              <a:gd name="connsiteX1" fmla="*/ 37272 w 2882348"/>
              <a:gd name="connsiteY1" fmla="*/ 0 h 2464903"/>
              <a:gd name="connsiteX2" fmla="*/ 2268607 w 2882348"/>
              <a:gd name="connsiteY2" fmla="*/ 9939 h 2464903"/>
              <a:gd name="connsiteX3" fmla="*/ 2882348 w 2882348"/>
              <a:gd name="connsiteY3" fmla="*/ 1237421 h 2464903"/>
              <a:gd name="connsiteX4" fmla="*/ 2268607 w 2882348"/>
              <a:gd name="connsiteY4" fmla="*/ 2464903 h 2464903"/>
              <a:gd name="connsiteX5" fmla="*/ 613742 w 2882348"/>
              <a:gd name="connsiteY5" fmla="*/ 2464903 h 2464903"/>
              <a:gd name="connsiteX6" fmla="*/ 0 w 2882348"/>
              <a:gd name="connsiteY6" fmla="*/ 1237421 h 2464903"/>
              <a:gd name="connsiteX0" fmla="*/ 0 w 2882348"/>
              <a:gd name="connsiteY0" fmla="*/ 1237421 h 2464903"/>
              <a:gd name="connsiteX1" fmla="*/ 37272 w 2882348"/>
              <a:gd name="connsiteY1" fmla="*/ 0 h 2464903"/>
              <a:gd name="connsiteX2" fmla="*/ 2855016 w 2882348"/>
              <a:gd name="connsiteY2" fmla="*/ 9939 h 2464903"/>
              <a:gd name="connsiteX3" fmla="*/ 2882348 w 2882348"/>
              <a:gd name="connsiteY3" fmla="*/ 1237421 h 2464903"/>
              <a:gd name="connsiteX4" fmla="*/ 2268607 w 2882348"/>
              <a:gd name="connsiteY4" fmla="*/ 2464903 h 2464903"/>
              <a:gd name="connsiteX5" fmla="*/ 613742 w 2882348"/>
              <a:gd name="connsiteY5" fmla="*/ 2464903 h 2464903"/>
              <a:gd name="connsiteX6" fmla="*/ 0 w 2882348"/>
              <a:gd name="connsiteY6" fmla="*/ 1237421 h 2464903"/>
              <a:gd name="connsiteX0" fmla="*/ 42241 w 2845076"/>
              <a:gd name="connsiteY0" fmla="*/ 1982855 h 2464903"/>
              <a:gd name="connsiteX1" fmla="*/ 0 w 2845076"/>
              <a:gd name="connsiteY1" fmla="*/ 0 h 2464903"/>
              <a:gd name="connsiteX2" fmla="*/ 2817744 w 2845076"/>
              <a:gd name="connsiteY2" fmla="*/ 9939 h 2464903"/>
              <a:gd name="connsiteX3" fmla="*/ 2845076 w 2845076"/>
              <a:gd name="connsiteY3" fmla="*/ 1237421 h 2464903"/>
              <a:gd name="connsiteX4" fmla="*/ 2231335 w 2845076"/>
              <a:gd name="connsiteY4" fmla="*/ 2464903 h 2464903"/>
              <a:gd name="connsiteX5" fmla="*/ 576470 w 2845076"/>
              <a:gd name="connsiteY5" fmla="*/ 2464903 h 2464903"/>
              <a:gd name="connsiteX6" fmla="*/ 42241 w 2845076"/>
              <a:gd name="connsiteY6" fmla="*/ 1982855 h 2464903"/>
              <a:gd name="connsiteX0" fmla="*/ 42241 w 2855015"/>
              <a:gd name="connsiteY0" fmla="*/ 1982855 h 2464903"/>
              <a:gd name="connsiteX1" fmla="*/ 0 w 2855015"/>
              <a:gd name="connsiteY1" fmla="*/ 0 h 2464903"/>
              <a:gd name="connsiteX2" fmla="*/ 2817744 w 2855015"/>
              <a:gd name="connsiteY2" fmla="*/ 9939 h 2464903"/>
              <a:gd name="connsiteX3" fmla="*/ 2855015 w 2855015"/>
              <a:gd name="connsiteY3" fmla="*/ 1953038 h 2464903"/>
              <a:gd name="connsiteX4" fmla="*/ 2231335 w 2855015"/>
              <a:gd name="connsiteY4" fmla="*/ 2464903 h 2464903"/>
              <a:gd name="connsiteX5" fmla="*/ 576470 w 2855015"/>
              <a:gd name="connsiteY5" fmla="*/ 2464903 h 2464903"/>
              <a:gd name="connsiteX6" fmla="*/ 42241 w 2855015"/>
              <a:gd name="connsiteY6" fmla="*/ 1982855 h 246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5015" h="2464903">
                <a:moveTo>
                  <a:pt x="42241" y="1982855"/>
                </a:moveTo>
                <a:lnTo>
                  <a:pt x="0" y="0"/>
                </a:lnTo>
                <a:lnTo>
                  <a:pt x="2817744" y="9939"/>
                </a:lnTo>
                <a:lnTo>
                  <a:pt x="2855015" y="1953038"/>
                </a:lnTo>
                <a:lnTo>
                  <a:pt x="2231335" y="2464903"/>
                </a:lnTo>
                <a:lnTo>
                  <a:pt x="576470" y="2464903"/>
                </a:lnTo>
                <a:lnTo>
                  <a:pt x="42241" y="19828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00EA42C-7A4F-46D6-B135-FE6B7807FD6A}"/>
              </a:ext>
            </a:extLst>
          </p:cNvPr>
          <p:cNvSpPr/>
          <p:nvPr/>
        </p:nvSpPr>
        <p:spPr>
          <a:xfrm>
            <a:off x="7022838" y="3318316"/>
            <a:ext cx="1973684" cy="1396484"/>
          </a:xfrm>
          <a:custGeom>
            <a:avLst/>
            <a:gdLst>
              <a:gd name="connsiteX0" fmla="*/ 0 w 2882348"/>
              <a:gd name="connsiteY0" fmla="*/ 919370 h 1838739"/>
              <a:gd name="connsiteX1" fmla="*/ 459685 w 2882348"/>
              <a:gd name="connsiteY1" fmla="*/ 0 h 1838739"/>
              <a:gd name="connsiteX2" fmla="*/ 2422663 w 2882348"/>
              <a:gd name="connsiteY2" fmla="*/ 0 h 1838739"/>
              <a:gd name="connsiteX3" fmla="*/ 2882348 w 2882348"/>
              <a:gd name="connsiteY3" fmla="*/ 919370 h 1838739"/>
              <a:gd name="connsiteX4" fmla="*/ 2422663 w 2882348"/>
              <a:gd name="connsiteY4" fmla="*/ 1838739 h 1838739"/>
              <a:gd name="connsiteX5" fmla="*/ 459685 w 2882348"/>
              <a:gd name="connsiteY5" fmla="*/ 1838739 h 1838739"/>
              <a:gd name="connsiteX6" fmla="*/ 0 w 2882348"/>
              <a:gd name="connsiteY6" fmla="*/ 919370 h 1838739"/>
              <a:gd name="connsiteX0" fmla="*/ 0 w 2435087"/>
              <a:gd name="connsiteY0" fmla="*/ 949187 h 1838739"/>
              <a:gd name="connsiteX1" fmla="*/ 12424 w 2435087"/>
              <a:gd name="connsiteY1" fmla="*/ 0 h 1838739"/>
              <a:gd name="connsiteX2" fmla="*/ 1975402 w 2435087"/>
              <a:gd name="connsiteY2" fmla="*/ 0 h 1838739"/>
              <a:gd name="connsiteX3" fmla="*/ 2435087 w 2435087"/>
              <a:gd name="connsiteY3" fmla="*/ 919370 h 1838739"/>
              <a:gd name="connsiteX4" fmla="*/ 1975402 w 2435087"/>
              <a:gd name="connsiteY4" fmla="*/ 1838739 h 1838739"/>
              <a:gd name="connsiteX5" fmla="*/ 12424 w 2435087"/>
              <a:gd name="connsiteY5" fmla="*/ 1838739 h 1838739"/>
              <a:gd name="connsiteX6" fmla="*/ 0 w 2435087"/>
              <a:gd name="connsiteY6" fmla="*/ 949187 h 1838739"/>
              <a:gd name="connsiteX0" fmla="*/ 0 w 2435087"/>
              <a:gd name="connsiteY0" fmla="*/ 949187 h 1838739"/>
              <a:gd name="connsiteX1" fmla="*/ 12424 w 2435087"/>
              <a:gd name="connsiteY1" fmla="*/ 0 h 1838739"/>
              <a:gd name="connsiteX2" fmla="*/ 1975402 w 2435087"/>
              <a:gd name="connsiteY2" fmla="*/ 0 h 1838739"/>
              <a:gd name="connsiteX3" fmla="*/ 2435087 w 2435087"/>
              <a:gd name="connsiteY3" fmla="*/ 919370 h 1838739"/>
              <a:gd name="connsiteX4" fmla="*/ 1975402 w 2435087"/>
              <a:gd name="connsiteY4" fmla="*/ 1838739 h 1838739"/>
              <a:gd name="connsiteX5" fmla="*/ 598833 w 2435087"/>
              <a:gd name="connsiteY5" fmla="*/ 1838739 h 1838739"/>
              <a:gd name="connsiteX6" fmla="*/ 0 w 2435087"/>
              <a:gd name="connsiteY6" fmla="*/ 949187 h 1838739"/>
              <a:gd name="connsiteX0" fmla="*/ 0 w 2435087"/>
              <a:gd name="connsiteY0" fmla="*/ 949187 h 1838739"/>
              <a:gd name="connsiteX1" fmla="*/ 12424 w 2435087"/>
              <a:gd name="connsiteY1" fmla="*/ 0 h 1838739"/>
              <a:gd name="connsiteX2" fmla="*/ 1697106 w 2435087"/>
              <a:gd name="connsiteY2" fmla="*/ 218661 h 1838739"/>
              <a:gd name="connsiteX3" fmla="*/ 2435087 w 2435087"/>
              <a:gd name="connsiteY3" fmla="*/ 919370 h 1838739"/>
              <a:gd name="connsiteX4" fmla="*/ 1975402 w 2435087"/>
              <a:gd name="connsiteY4" fmla="*/ 1838739 h 1838739"/>
              <a:gd name="connsiteX5" fmla="*/ 598833 w 2435087"/>
              <a:gd name="connsiteY5" fmla="*/ 1838739 h 1838739"/>
              <a:gd name="connsiteX6" fmla="*/ 0 w 2435087"/>
              <a:gd name="connsiteY6" fmla="*/ 949187 h 1838739"/>
              <a:gd name="connsiteX0" fmla="*/ 17393 w 2452480"/>
              <a:gd name="connsiteY0" fmla="*/ 730526 h 1620078"/>
              <a:gd name="connsiteX1" fmla="*/ 0 w 2452480"/>
              <a:gd name="connsiteY1" fmla="*/ 0 h 1620078"/>
              <a:gd name="connsiteX2" fmla="*/ 1714499 w 2452480"/>
              <a:gd name="connsiteY2" fmla="*/ 0 h 1620078"/>
              <a:gd name="connsiteX3" fmla="*/ 2452480 w 2452480"/>
              <a:gd name="connsiteY3" fmla="*/ 700709 h 1620078"/>
              <a:gd name="connsiteX4" fmla="*/ 1992795 w 2452480"/>
              <a:gd name="connsiteY4" fmla="*/ 1620078 h 1620078"/>
              <a:gd name="connsiteX5" fmla="*/ 616226 w 2452480"/>
              <a:gd name="connsiteY5" fmla="*/ 1620078 h 1620078"/>
              <a:gd name="connsiteX6" fmla="*/ 17393 w 2452480"/>
              <a:gd name="connsiteY6" fmla="*/ 730526 h 1620078"/>
              <a:gd name="connsiteX0" fmla="*/ 17393 w 2452480"/>
              <a:gd name="connsiteY0" fmla="*/ 730526 h 1620078"/>
              <a:gd name="connsiteX1" fmla="*/ 0 w 2452480"/>
              <a:gd name="connsiteY1" fmla="*/ 0 h 1620078"/>
              <a:gd name="connsiteX2" fmla="*/ 1714499 w 2452480"/>
              <a:gd name="connsiteY2" fmla="*/ 0 h 1620078"/>
              <a:gd name="connsiteX3" fmla="*/ 2452480 w 2452480"/>
              <a:gd name="connsiteY3" fmla="*/ 700709 h 1620078"/>
              <a:gd name="connsiteX4" fmla="*/ 1784074 w 2452480"/>
              <a:gd name="connsiteY4" fmla="*/ 1421296 h 1620078"/>
              <a:gd name="connsiteX5" fmla="*/ 616226 w 2452480"/>
              <a:gd name="connsiteY5" fmla="*/ 1620078 h 1620078"/>
              <a:gd name="connsiteX6" fmla="*/ 17393 w 2452480"/>
              <a:gd name="connsiteY6" fmla="*/ 730526 h 1620078"/>
              <a:gd name="connsiteX0" fmla="*/ 17393 w 2452480"/>
              <a:gd name="connsiteY0" fmla="*/ 730526 h 1441174"/>
              <a:gd name="connsiteX1" fmla="*/ 0 w 2452480"/>
              <a:gd name="connsiteY1" fmla="*/ 0 h 1441174"/>
              <a:gd name="connsiteX2" fmla="*/ 1714499 w 2452480"/>
              <a:gd name="connsiteY2" fmla="*/ 0 h 1441174"/>
              <a:gd name="connsiteX3" fmla="*/ 2452480 w 2452480"/>
              <a:gd name="connsiteY3" fmla="*/ 700709 h 1441174"/>
              <a:gd name="connsiteX4" fmla="*/ 1784074 w 2452480"/>
              <a:gd name="connsiteY4" fmla="*/ 1421296 h 1441174"/>
              <a:gd name="connsiteX5" fmla="*/ 596348 w 2452480"/>
              <a:gd name="connsiteY5" fmla="*/ 1441174 h 1441174"/>
              <a:gd name="connsiteX6" fmla="*/ 17393 w 2452480"/>
              <a:gd name="connsiteY6" fmla="*/ 730526 h 1441174"/>
              <a:gd name="connsiteX0" fmla="*/ 37271 w 2452480"/>
              <a:gd name="connsiteY0" fmla="*/ 1048579 h 1441174"/>
              <a:gd name="connsiteX1" fmla="*/ 0 w 2452480"/>
              <a:gd name="connsiteY1" fmla="*/ 0 h 1441174"/>
              <a:gd name="connsiteX2" fmla="*/ 1714499 w 2452480"/>
              <a:gd name="connsiteY2" fmla="*/ 0 h 1441174"/>
              <a:gd name="connsiteX3" fmla="*/ 2452480 w 2452480"/>
              <a:gd name="connsiteY3" fmla="*/ 700709 h 1441174"/>
              <a:gd name="connsiteX4" fmla="*/ 1784074 w 2452480"/>
              <a:gd name="connsiteY4" fmla="*/ 1421296 h 1441174"/>
              <a:gd name="connsiteX5" fmla="*/ 596348 w 2452480"/>
              <a:gd name="connsiteY5" fmla="*/ 1441174 h 1441174"/>
              <a:gd name="connsiteX6" fmla="*/ 37271 w 2452480"/>
              <a:gd name="connsiteY6" fmla="*/ 1048579 h 1441174"/>
              <a:gd name="connsiteX0" fmla="*/ 0 w 2415209"/>
              <a:gd name="connsiteY0" fmla="*/ 1064051 h 1456646"/>
              <a:gd name="connsiteX1" fmla="*/ 8375 w 2415209"/>
              <a:gd name="connsiteY1" fmla="*/ 0 h 1456646"/>
              <a:gd name="connsiteX2" fmla="*/ 1677228 w 2415209"/>
              <a:gd name="connsiteY2" fmla="*/ 15472 h 1456646"/>
              <a:gd name="connsiteX3" fmla="*/ 2415209 w 2415209"/>
              <a:gd name="connsiteY3" fmla="*/ 716181 h 1456646"/>
              <a:gd name="connsiteX4" fmla="*/ 1746803 w 2415209"/>
              <a:gd name="connsiteY4" fmla="*/ 1436768 h 1456646"/>
              <a:gd name="connsiteX5" fmla="*/ 559077 w 2415209"/>
              <a:gd name="connsiteY5" fmla="*/ 1456646 h 1456646"/>
              <a:gd name="connsiteX6" fmla="*/ 0 w 2415209"/>
              <a:gd name="connsiteY6" fmla="*/ 1064051 h 1456646"/>
              <a:gd name="connsiteX0" fmla="*/ 1481 w 2416690"/>
              <a:gd name="connsiteY0" fmla="*/ 1056314 h 1448909"/>
              <a:gd name="connsiteX1" fmla="*/ 727 w 2416690"/>
              <a:gd name="connsiteY1" fmla="*/ 0 h 1448909"/>
              <a:gd name="connsiteX2" fmla="*/ 1678709 w 2416690"/>
              <a:gd name="connsiteY2" fmla="*/ 7735 h 1448909"/>
              <a:gd name="connsiteX3" fmla="*/ 2416690 w 2416690"/>
              <a:gd name="connsiteY3" fmla="*/ 708444 h 1448909"/>
              <a:gd name="connsiteX4" fmla="*/ 1748284 w 2416690"/>
              <a:gd name="connsiteY4" fmla="*/ 1429031 h 1448909"/>
              <a:gd name="connsiteX5" fmla="*/ 560558 w 2416690"/>
              <a:gd name="connsiteY5" fmla="*/ 1448909 h 1448909"/>
              <a:gd name="connsiteX6" fmla="*/ 1481 w 2416690"/>
              <a:gd name="connsiteY6" fmla="*/ 1056314 h 1448909"/>
              <a:gd name="connsiteX0" fmla="*/ 4202 w 2416495"/>
              <a:gd name="connsiteY0" fmla="*/ 1125510 h 1448909"/>
              <a:gd name="connsiteX1" fmla="*/ 532 w 2416495"/>
              <a:gd name="connsiteY1" fmla="*/ 0 h 1448909"/>
              <a:gd name="connsiteX2" fmla="*/ 1678514 w 2416495"/>
              <a:gd name="connsiteY2" fmla="*/ 7735 h 1448909"/>
              <a:gd name="connsiteX3" fmla="*/ 2416495 w 2416495"/>
              <a:gd name="connsiteY3" fmla="*/ 708444 h 1448909"/>
              <a:gd name="connsiteX4" fmla="*/ 1748089 w 2416495"/>
              <a:gd name="connsiteY4" fmla="*/ 1429031 h 1448909"/>
              <a:gd name="connsiteX5" fmla="*/ 560363 w 2416495"/>
              <a:gd name="connsiteY5" fmla="*/ 1448909 h 1448909"/>
              <a:gd name="connsiteX6" fmla="*/ 4202 w 2416495"/>
              <a:gd name="connsiteY6" fmla="*/ 1125510 h 144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6495" h="1448909">
                <a:moveTo>
                  <a:pt x="4202" y="1125510"/>
                </a:moveTo>
                <a:cubicBezTo>
                  <a:pt x="6994" y="770826"/>
                  <a:pt x="-2260" y="354684"/>
                  <a:pt x="532" y="0"/>
                </a:cubicBezTo>
                <a:lnTo>
                  <a:pt x="1678514" y="7735"/>
                </a:lnTo>
                <a:lnTo>
                  <a:pt x="2416495" y="708444"/>
                </a:lnTo>
                <a:lnTo>
                  <a:pt x="1748089" y="1429031"/>
                </a:lnTo>
                <a:lnTo>
                  <a:pt x="560363" y="1448909"/>
                </a:lnTo>
                <a:lnTo>
                  <a:pt x="4202" y="11255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D36C5-6559-4155-9E9B-3E8291908829}"/>
              </a:ext>
            </a:extLst>
          </p:cNvPr>
          <p:cNvSpPr txBox="1"/>
          <p:nvPr/>
        </p:nvSpPr>
        <p:spPr>
          <a:xfrm>
            <a:off x="2622788" y="3549399"/>
            <a:ext cx="1911859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1" dirty="0">
                <a:solidFill>
                  <a:schemeClr val="bg1"/>
                </a:solidFill>
              </a:rPr>
              <a:t>Experienced </a:t>
            </a:r>
          </a:p>
          <a:p>
            <a:pPr algn="ctr"/>
            <a:r>
              <a:rPr lang="en-US" sz="2101" dirty="0">
                <a:solidFill>
                  <a:schemeClr val="bg1"/>
                </a:solidFill>
              </a:rPr>
              <a:t>Program Team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1FCCB3-2162-4500-980A-39E30BFB5797}"/>
              </a:ext>
            </a:extLst>
          </p:cNvPr>
          <p:cNvSpPr txBox="1"/>
          <p:nvPr/>
        </p:nvSpPr>
        <p:spPr>
          <a:xfrm>
            <a:off x="4550708" y="3669457"/>
            <a:ext cx="1227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Industry leading solutions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280313-30FC-4A72-816A-F7FCCEB390DE}"/>
              </a:ext>
            </a:extLst>
          </p:cNvPr>
          <p:cNvSpPr txBox="1"/>
          <p:nvPr/>
        </p:nvSpPr>
        <p:spPr>
          <a:xfrm>
            <a:off x="7143860" y="3532805"/>
            <a:ext cx="141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Sustainable and scalable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DEE354-CB19-4D36-AF66-3BB88833E7B8}"/>
              </a:ext>
            </a:extLst>
          </p:cNvPr>
          <p:cNvSpPr/>
          <p:nvPr/>
        </p:nvSpPr>
        <p:spPr>
          <a:xfrm>
            <a:off x="1322520" y="3551277"/>
            <a:ext cx="1147494" cy="905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sz="2401" dirty="0">
                <a:ea typeface="Geneva" pitchFamily="124" charset="-128"/>
              </a:rPr>
              <a:t>Keys to </a:t>
            </a:r>
          </a:p>
          <a:p>
            <a:pPr lvl="0" algn="ctr" eaLnBrk="1" hangingPunct="1"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sz="2401" dirty="0">
                <a:ea typeface="Geneva" pitchFamily="124" charset="-128"/>
              </a:rPr>
              <a:t>Success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1BA02910-09D9-4A27-9711-56A14BBDF573}"/>
              </a:ext>
            </a:extLst>
          </p:cNvPr>
          <p:cNvSpPr txBox="1">
            <a:spLocks/>
          </p:cNvSpPr>
          <p:nvPr/>
        </p:nvSpPr>
        <p:spPr bwMode="auto">
          <a:xfrm>
            <a:off x="167549" y="1778632"/>
            <a:ext cx="5199726" cy="5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455476" indent="-455476" algn="l" defTabSz="607831" rtl="0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defRPr sz="2199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180921" indent="-180921" algn="l" defTabSz="607831" rtl="0" eaLnBrk="0" fontAlgn="base" hangingPunct="0">
              <a:spcBef>
                <a:spcPct val="0"/>
              </a:spcBef>
              <a:spcAft>
                <a:spcPts val="538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1999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363429" indent="-180921" algn="l" defTabSz="607831" rtl="0" eaLnBrk="0" fontAlgn="base" hangingPunct="0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547524" indent="-180921" algn="l" defTabSz="607831" rtl="0" eaLnBrk="0" fontAlgn="base" hangingPunct="0">
              <a:spcBef>
                <a:spcPct val="0"/>
              </a:spcBef>
              <a:spcAft>
                <a:spcPts val="538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728444" indent="-180921" algn="l" defTabSz="607831" rtl="0" eaLnBrk="0" fontAlgn="base" hangingPunct="0">
              <a:spcBef>
                <a:spcPct val="0"/>
              </a:spcBef>
              <a:spcAft>
                <a:spcPts val="538"/>
              </a:spcAft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3351012" indent="-304638" algn="l" defTabSz="609275" rtl="0" eaLnBrk="1" latinLnBrk="0" hangingPunct="1">
              <a:spcBef>
                <a:spcPct val="20000"/>
              </a:spcBef>
              <a:buFont typeface="Arial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287" indent="-304638" algn="l" defTabSz="609275" rtl="0" eaLnBrk="1" latinLnBrk="0" hangingPunct="1">
              <a:spcBef>
                <a:spcPct val="20000"/>
              </a:spcBef>
              <a:buFont typeface="Arial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562" indent="-304638" algn="l" defTabSz="609275" rtl="0" eaLnBrk="1" latinLnBrk="0" hangingPunct="1">
              <a:spcBef>
                <a:spcPct val="20000"/>
              </a:spcBef>
              <a:buFont typeface="Arial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837" indent="-304638" algn="l" defTabSz="609275" rtl="0" eaLnBrk="1" latinLnBrk="0" hangingPunct="1">
              <a:spcBef>
                <a:spcPct val="20000"/>
              </a:spcBef>
              <a:buFont typeface="Arial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4"/>
                </a:solidFill>
              </a:rPr>
              <a:t> </a:t>
            </a:r>
            <a:endParaRPr lang="en-US" sz="2101" b="1" dirty="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9F8F73-3489-498D-A584-A286ABF648D8}"/>
              </a:ext>
            </a:extLst>
          </p:cNvPr>
          <p:cNvSpPr txBox="1"/>
          <p:nvPr/>
        </p:nvSpPr>
        <p:spPr>
          <a:xfrm>
            <a:off x="5409434" y="3429001"/>
            <a:ext cx="2134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Actionable Information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94309-F9F7-4B18-9A41-B1ED9C7261DB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195FE33E-B865-4121-9005-CF6AF87F8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5DCA926E-2DDD-42FC-9FE5-F88DF32A8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4CA66-7FB1-40CF-BBF5-33B29C6EEB1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403975"/>
            <a:ext cx="714375" cy="454025"/>
          </a:xfrm>
        </p:spPr>
        <p:txBody>
          <a:bodyPr/>
          <a:lstStyle/>
          <a:p>
            <a:pPr>
              <a:defRPr/>
            </a:pPr>
            <a:fld id="{A395B24C-36EF-344B-B76C-504CED230252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3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CBC8B-1D8D-4AE7-A1D9-1B5DDA12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52" y="0"/>
            <a:ext cx="7272247" cy="989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Our Background and Experience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425825" y="2438400"/>
            <a:ext cx="5565775" cy="2528888"/>
          </a:xfrm>
        </p:spPr>
        <p:txBody>
          <a:bodyPr anchor="ctr">
            <a:noAutofit/>
          </a:bodyPr>
          <a:lstStyle/>
          <a:p>
            <a:r>
              <a:rPr lang="en-US" sz="2000" dirty="0"/>
              <a:t>40+ AWWA M36 Water Audits Completed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17K+ Miles of Pipe Surveyed </a:t>
            </a:r>
          </a:p>
          <a:p>
            <a:r>
              <a:rPr lang="en-US" sz="2000" dirty="0"/>
              <a:t>7k+  Leaks Pinpointed</a:t>
            </a:r>
          </a:p>
          <a:p>
            <a:r>
              <a:rPr lang="en-US" sz="2000" dirty="0"/>
              <a:t>3M+ Meters Analyzed</a:t>
            </a:r>
          </a:p>
          <a:p>
            <a:r>
              <a:rPr lang="en-US" sz="2000" dirty="0"/>
              <a:t>30+ Years of Pipeline Management Experience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500+ engineers, scientists, technicians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15 offices in North America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9447"/>
            <a:ext cx="2655039" cy="31207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E1D41A-681E-4871-B2A5-2933A870B9E7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1311894E-2147-489F-B7F8-3488B81E0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2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1799356" y="409953"/>
            <a:ext cx="5830818" cy="1102806"/>
          </a:xfrm>
          <a:prstGeom prst="rect">
            <a:avLst/>
          </a:prstGeom>
        </p:spPr>
        <p:txBody>
          <a:bodyPr vert="horz" lIns="68598" tIns="34299" rIns="68598" bIns="34299" rtlCol="0" anchor="b" anchorCtr="0">
            <a:normAutofit/>
          </a:bodyPr>
          <a:lstStyle/>
          <a:p>
            <a:pPr algn="ctr" defTabSz="685983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endParaRPr lang="en-US" sz="2401" b="1" dirty="0">
              <a:solidFill>
                <a:srgbClr val="0085A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" name="Picture 30" descr="California Department of Water Resources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740" y="1618662"/>
            <a:ext cx="1019440" cy="1014910"/>
          </a:xfrm>
          <a:prstGeom prst="rect">
            <a:avLst/>
          </a:prstGeom>
        </p:spPr>
      </p:pic>
      <p:pic>
        <p:nvPicPr>
          <p:cNvPr id="32" name="Picture 31" descr="Calleguas Municipal Water District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EDEEF5"/>
              </a:clrFrom>
              <a:clrTo>
                <a:srgbClr val="EDEE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679" y="2836577"/>
            <a:ext cx="1324320" cy="716435"/>
          </a:xfrm>
          <a:prstGeom prst="rect">
            <a:avLst/>
          </a:prstGeom>
        </p:spPr>
      </p:pic>
      <p:pic>
        <p:nvPicPr>
          <p:cNvPr id="33" name="Picture 32" descr="City of Belmont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3849" y="1580393"/>
            <a:ext cx="980151" cy="824127"/>
          </a:xfrm>
          <a:prstGeom prst="rect">
            <a:avLst/>
          </a:prstGeom>
        </p:spPr>
      </p:pic>
      <p:pic>
        <p:nvPicPr>
          <p:cNvPr id="34" name="Picture 33" descr="City of Fallbrook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3699" y="2664420"/>
            <a:ext cx="1054931" cy="1054931"/>
          </a:xfrm>
          <a:prstGeom prst="rect">
            <a:avLst/>
          </a:prstGeom>
        </p:spPr>
      </p:pic>
      <p:pic>
        <p:nvPicPr>
          <p:cNvPr id="35" name="Picture 34" descr="City of Oceanside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274" y="3610593"/>
            <a:ext cx="816020" cy="819663"/>
          </a:xfrm>
          <a:prstGeom prst="rect">
            <a:avLst/>
          </a:prstGeom>
        </p:spPr>
      </p:pic>
      <p:pic>
        <p:nvPicPr>
          <p:cNvPr id="36" name="Picture 35" descr="City of Poway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3375" y="4945980"/>
            <a:ext cx="1048699" cy="466547"/>
          </a:xfrm>
          <a:prstGeom prst="rect">
            <a:avLst/>
          </a:prstGeom>
        </p:spPr>
      </p:pic>
      <p:pic>
        <p:nvPicPr>
          <p:cNvPr id="37" name="Picture 36" descr="City of Santa Cruz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9541" y="4399120"/>
            <a:ext cx="884459" cy="708272"/>
          </a:xfrm>
          <a:prstGeom prst="rect">
            <a:avLst/>
          </a:prstGeom>
        </p:spPr>
      </p:pic>
      <p:pic>
        <p:nvPicPr>
          <p:cNvPr id="38" name="Picture 37" descr="City of SD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7369" y="4443578"/>
            <a:ext cx="1486751" cy="345310"/>
          </a:xfrm>
          <a:prstGeom prst="rect">
            <a:avLst/>
          </a:prstGeom>
        </p:spPr>
      </p:pic>
      <p:pic>
        <p:nvPicPr>
          <p:cNvPr id="39" name="Picture 38" descr="Contra Costa Water District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948" y="3716478"/>
            <a:ext cx="2107818" cy="433202"/>
          </a:xfrm>
          <a:prstGeom prst="rect">
            <a:avLst/>
          </a:prstGeom>
        </p:spPr>
      </p:pic>
      <p:pic>
        <p:nvPicPr>
          <p:cNvPr id="40" name="Picture 39" descr="East Bay Municipal Water District.jpe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5622" y="3673953"/>
            <a:ext cx="1972907" cy="654254"/>
          </a:xfrm>
          <a:prstGeom prst="rect">
            <a:avLst/>
          </a:prstGeom>
        </p:spPr>
      </p:pic>
      <p:pic>
        <p:nvPicPr>
          <p:cNvPr id="41" name="Picture 40" descr="LaCitySanitatio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0066" y="2589357"/>
            <a:ext cx="1344193" cy="719325"/>
          </a:xfrm>
          <a:prstGeom prst="rect">
            <a:avLst/>
          </a:prstGeom>
        </p:spPr>
      </p:pic>
      <p:pic>
        <p:nvPicPr>
          <p:cNvPr id="42" name="Picture 41" descr="MetroWaterDistricof SC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7671" y="3499026"/>
            <a:ext cx="1083687" cy="1083687"/>
          </a:xfrm>
          <a:prstGeom prst="rect">
            <a:avLst/>
          </a:prstGeom>
        </p:spPr>
      </p:pic>
      <p:pic>
        <p:nvPicPr>
          <p:cNvPr id="43" name="Picture 42" descr="Moulton Niguel.png"/>
          <p:cNvPicPr>
            <a:picLocks noChangeAspect="1"/>
          </p:cNvPicPr>
          <p:nvPr/>
        </p:nvPicPr>
        <p:blipFill>
          <a:blip r:embed="rId15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015" y="5362524"/>
            <a:ext cx="805009" cy="638896"/>
          </a:xfrm>
          <a:prstGeom prst="rect">
            <a:avLst/>
          </a:prstGeom>
        </p:spPr>
      </p:pic>
      <p:pic>
        <p:nvPicPr>
          <p:cNvPr id="44" name="Picture 43" descr="Olivenhain Municipal Water District.pn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6118" y="6043179"/>
            <a:ext cx="1419596" cy="709798"/>
          </a:xfrm>
          <a:prstGeom prst="rect">
            <a:avLst/>
          </a:prstGeom>
        </p:spPr>
      </p:pic>
      <p:pic>
        <p:nvPicPr>
          <p:cNvPr id="45" name="Picture 44" descr="PG&amp;E.png"/>
          <p:cNvPicPr>
            <a:picLocks noChangeAspect="1"/>
          </p:cNvPicPr>
          <p:nvPr/>
        </p:nvPicPr>
        <p:blipFill>
          <a:blip r:embed="rId17"/>
          <a:srcRect r="8000"/>
          <a:stretch>
            <a:fillRect/>
          </a:stretch>
        </p:blipFill>
        <p:spPr>
          <a:xfrm>
            <a:off x="7702575" y="5164409"/>
            <a:ext cx="666924" cy="773245"/>
          </a:xfrm>
          <a:prstGeom prst="rect">
            <a:avLst/>
          </a:prstGeom>
        </p:spPr>
      </p:pic>
      <p:pic>
        <p:nvPicPr>
          <p:cNvPr id="46" name="Picture 45" descr="Sacramento County Sewer.png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9661" y="4443578"/>
            <a:ext cx="1342558" cy="671279"/>
          </a:xfrm>
          <a:prstGeom prst="rect">
            <a:avLst/>
          </a:prstGeom>
        </p:spPr>
      </p:pic>
      <p:pic>
        <p:nvPicPr>
          <p:cNvPr id="47" name="Picture 46" descr="Sacramento County Water Agency.jpe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52078" y="1637869"/>
            <a:ext cx="773303" cy="1233809"/>
          </a:xfrm>
          <a:prstGeom prst="rect">
            <a:avLst/>
          </a:prstGeom>
        </p:spPr>
      </p:pic>
      <p:pic>
        <p:nvPicPr>
          <p:cNvPr id="48" name="Picture 47" descr="San Diego County Water Authority.jpeg"/>
          <p:cNvPicPr>
            <a:picLocks noChangeAspect="1"/>
          </p:cNvPicPr>
          <p:nvPr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8239" y="5056703"/>
            <a:ext cx="727667" cy="757435"/>
          </a:xfrm>
          <a:prstGeom prst="rect">
            <a:avLst/>
          </a:prstGeom>
        </p:spPr>
      </p:pic>
      <p:pic>
        <p:nvPicPr>
          <p:cNvPr id="49" name="Picture 48" descr="Santa Clara Valley Water District.png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4509" y="4570380"/>
            <a:ext cx="961459" cy="576876"/>
          </a:xfrm>
          <a:prstGeom prst="rect">
            <a:avLst/>
          </a:prstGeom>
        </p:spPr>
      </p:pic>
      <p:pic>
        <p:nvPicPr>
          <p:cNvPr id="50" name="Picture 49" descr="Santa Cruz County Sanitation District.png"/>
          <p:cNvPicPr>
            <a:picLocks noChangeAspect="1"/>
          </p:cNvPicPr>
          <p:nvPr/>
        </p:nvPicPr>
        <p:blipFill>
          <a:blip r:embed="rId22"/>
          <a:srcRect l="16111" r="16250"/>
          <a:stretch>
            <a:fillRect/>
          </a:stretch>
        </p:blipFill>
        <p:spPr>
          <a:xfrm>
            <a:off x="1900335" y="5472077"/>
            <a:ext cx="3357619" cy="491233"/>
          </a:xfrm>
          <a:prstGeom prst="rect">
            <a:avLst/>
          </a:prstGeom>
        </p:spPr>
      </p:pic>
      <p:pic>
        <p:nvPicPr>
          <p:cNvPr id="51" name="Picture 50" descr="Santa Margarita.png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63" r="8289" b="26631"/>
          <a:stretch>
            <a:fillRect/>
          </a:stretch>
        </p:blipFill>
        <p:spPr>
          <a:xfrm>
            <a:off x="5267697" y="2672337"/>
            <a:ext cx="1011140" cy="894165"/>
          </a:xfrm>
          <a:prstGeom prst="rect">
            <a:avLst/>
          </a:prstGeom>
        </p:spPr>
      </p:pic>
      <p:pic>
        <p:nvPicPr>
          <p:cNvPr id="52" name="Picture 51" descr="SF Public Utilities.png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6230" y="2486586"/>
            <a:ext cx="1157771" cy="1157771"/>
          </a:xfrm>
          <a:prstGeom prst="rect">
            <a:avLst/>
          </a:prstGeom>
        </p:spPr>
      </p:pic>
      <p:pic>
        <p:nvPicPr>
          <p:cNvPr id="53" name="Picture 52" descr="South Coast Water District.jpeg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396" y="3650482"/>
            <a:ext cx="1943605" cy="584507"/>
          </a:xfrm>
          <a:prstGeom prst="rect">
            <a:avLst/>
          </a:prstGeom>
        </p:spPr>
      </p:pic>
      <p:pic>
        <p:nvPicPr>
          <p:cNvPr id="54" name="Picture 53" descr="Tehachapi Cummings County Water District.jpeg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739" y="4572288"/>
            <a:ext cx="1691128" cy="453050"/>
          </a:xfrm>
          <a:prstGeom prst="rect">
            <a:avLst/>
          </a:prstGeom>
        </p:spPr>
      </p:pic>
      <p:pic>
        <p:nvPicPr>
          <p:cNvPr id="55" name="Picture 54" descr="Unknown.jpeg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820" y="1618662"/>
            <a:ext cx="1042582" cy="1042582"/>
          </a:xfrm>
          <a:prstGeom prst="rect">
            <a:avLst/>
          </a:prstGeom>
        </p:spPr>
      </p:pic>
      <p:pic>
        <p:nvPicPr>
          <p:cNvPr id="56" name="Picture 55" descr="Valley Center Municipal Water District.jpeg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6264" y="1599361"/>
            <a:ext cx="1045209" cy="1045209"/>
          </a:xfrm>
          <a:prstGeom prst="rect">
            <a:avLst/>
          </a:prstGeom>
        </p:spPr>
      </p:pic>
      <p:pic>
        <p:nvPicPr>
          <p:cNvPr id="57" name="Picture 56" descr="Western Municipal Water District.png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2066" y="2786587"/>
            <a:ext cx="1411389" cy="810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3678A5-2DC8-45AF-948B-EFDE2A90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Projects &amp; Programs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87D44C-64E5-4BDA-9A8D-F6BC5DD11F80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 descr="A close up of a logo&#10;&#10;Description generated with high confidence">
            <a:extLst>
              <a:ext uri="{FF2B5EF4-FFF2-40B4-BE49-F238E27FC236}">
                <a16:creationId xmlns:a16="http://schemas.microsoft.com/office/drawing/2014/main" id="{941A3148-1E24-4029-A01F-54FB62BCBA3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CDBBC8-E1A4-49BB-8B19-CC2430EFF74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295299"/>
            <a:ext cx="1083686" cy="1062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2CC08-9FDA-46C1-BBBF-C5C5ACA6703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84" y="1524000"/>
            <a:ext cx="1378616" cy="1157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0D90BF-3CC1-40A8-BAB6-30E1F8BB66C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77" y="1484427"/>
            <a:ext cx="1528196" cy="11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52" y="0"/>
            <a:ext cx="8796247" cy="9892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Phase I: AWWA Water Audit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Helps to quantify water volumes</a:t>
            </a:r>
          </a:p>
          <a:p>
            <a:r>
              <a:rPr lang="en-US" sz="2800" b="1" dirty="0"/>
              <a:t>Into system </a:t>
            </a:r>
            <a:r>
              <a:rPr lang="en-US" sz="2800" dirty="0"/>
              <a:t>- Flowmeter accuracy </a:t>
            </a:r>
          </a:p>
          <a:p>
            <a:r>
              <a:rPr lang="en-US" sz="2800" b="1" dirty="0"/>
              <a:t>Out of system </a:t>
            </a:r>
            <a:endParaRPr lang="en-US" sz="2800" dirty="0"/>
          </a:p>
          <a:p>
            <a:pPr lvl="1"/>
            <a:r>
              <a:rPr lang="en-US" sz="2400" dirty="0"/>
              <a:t>Customer sales (meter accuracy : under-registration; plus reading and billing system errors)</a:t>
            </a:r>
          </a:p>
          <a:p>
            <a:pPr lvl="1"/>
            <a:r>
              <a:rPr lang="en-US" sz="2400" dirty="0"/>
              <a:t>Utility water use (not much metered)</a:t>
            </a:r>
          </a:p>
          <a:p>
            <a:pPr marL="0" indent="0">
              <a:buNone/>
            </a:pPr>
            <a:r>
              <a:rPr lang="en-US" sz="2800" dirty="0"/>
              <a:t>      – Leakage (unknown)</a:t>
            </a:r>
          </a:p>
          <a:p>
            <a:pPr marL="0" indent="0">
              <a:buNone/>
            </a:pPr>
            <a:r>
              <a:rPr lang="en-US" sz="2800" b="1" u="sng" dirty="0"/>
              <a:t>Completed Annually </a:t>
            </a:r>
          </a:p>
          <a:p>
            <a:r>
              <a:rPr lang="en-US" sz="2800" b="1" dirty="0"/>
              <a:t>Best Management Practices</a:t>
            </a:r>
          </a:p>
          <a:p>
            <a:r>
              <a:rPr lang="en-US" sz="2800" b="1" dirty="0"/>
              <a:t>NRW identification and reduction program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70565-1066-4D80-91E2-31BB3428458B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3BBF5B7-DF4B-4F28-BEC2-1291E600C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6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Discovery and Water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Discovery</a:t>
            </a:r>
          </a:p>
          <a:p>
            <a:r>
              <a:rPr lang="en-US" sz="2600" b="1" dirty="0"/>
              <a:t>Gather</a:t>
            </a:r>
            <a:r>
              <a:rPr lang="en-US" sz="2600" dirty="0"/>
              <a:t> and review SDACs information</a:t>
            </a:r>
          </a:p>
          <a:p>
            <a:r>
              <a:rPr lang="en-US" sz="2600" b="1" dirty="0"/>
              <a:t>Meet SDACs </a:t>
            </a:r>
            <a:r>
              <a:rPr lang="en-US" sz="2600" dirty="0"/>
              <a:t>to establish availability of data</a:t>
            </a:r>
          </a:p>
          <a:p>
            <a:r>
              <a:rPr lang="en-US" sz="2600" b="1" dirty="0"/>
              <a:t>Develop workplan in collaboration with IWVGA</a:t>
            </a:r>
            <a:r>
              <a:rPr lang="en-US" sz="2600" dirty="0"/>
              <a:t>, including number of water audits. </a:t>
            </a:r>
          </a:p>
          <a:p>
            <a:r>
              <a:rPr lang="en-US" sz="2600" b="1" dirty="0"/>
              <a:t>Review workplan with SDACs/IWVGA</a:t>
            </a:r>
            <a:r>
              <a:rPr lang="en-US" sz="2600" dirty="0"/>
              <a:t>, including outreach, communication and coordination with SDACs</a:t>
            </a:r>
          </a:p>
          <a:p>
            <a:pPr marL="0" indent="0">
              <a:buNone/>
            </a:pPr>
            <a:r>
              <a:rPr lang="en-US" sz="2600" b="1" u="sng" dirty="0"/>
              <a:t>Water Audit</a:t>
            </a:r>
          </a:p>
          <a:p>
            <a:r>
              <a:rPr lang="en-US" sz="2600" b="1" dirty="0"/>
              <a:t>Complete water audits </a:t>
            </a:r>
            <a:r>
              <a:rPr lang="en-US" sz="2600" dirty="0"/>
              <a:t>as described in following slides</a:t>
            </a:r>
          </a:p>
          <a:p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B8322-49E2-41C1-AB55-E1E660792557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47790482-1F15-42EF-A122-1B9D61575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5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Water Audit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b="1" dirty="0"/>
              <a:t>Gather data </a:t>
            </a:r>
            <a:r>
              <a:rPr lang="en-US" sz="2600" dirty="0"/>
              <a:t>using audit questionnaire (based on 40 audits since 2006) – volumes into and out of system, type and age of meters, meter accuracy testing results</a:t>
            </a:r>
          </a:p>
          <a:p>
            <a:r>
              <a:rPr lang="en-US" sz="2600" b="1" dirty="0"/>
              <a:t>Develop spreadsheets </a:t>
            </a:r>
            <a:r>
              <a:rPr lang="en-US" sz="2600" dirty="0"/>
              <a:t>of gathered data – calculations, assumptions, estimates</a:t>
            </a:r>
          </a:p>
          <a:p>
            <a:r>
              <a:rPr lang="en-US" sz="2600" b="1" dirty="0"/>
              <a:t>Enter data into software </a:t>
            </a:r>
            <a:r>
              <a:rPr lang="en-US" sz="2600" dirty="0"/>
              <a:t>– AWWA current version 5.0</a:t>
            </a:r>
          </a:p>
          <a:p>
            <a:r>
              <a:rPr lang="en-US" sz="2600" b="1" dirty="0"/>
              <a:t>Analyze results</a:t>
            </a:r>
            <a:r>
              <a:rPr lang="en-US" sz="2600" dirty="0"/>
              <a:t>, compare performance indicators with industry values</a:t>
            </a:r>
          </a:p>
          <a:p>
            <a:r>
              <a:rPr lang="en-US" sz="2600" b="1" dirty="0"/>
              <a:t>Develop program </a:t>
            </a:r>
            <a:r>
              <a:rPr lang="en-US" sz="2600" dirty="0"/>
              <a:t>for NRW identification and reduction</a:t>
            </a:r>
          </a:p>
          <a:p>
            <a:r>
              <a:rPr lang="en-US" sz="2600" b="1" dirty="0"/>
              <a:t>Implementation</a:t>
            </a:r>
            <a:r>
              <a:rPr lang="en-US" sz="2600" dirty="0"/>
              <a:t> – measures to reduce NRW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A6400-F926-4896-A0EF-05625243F3D3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8E8F3409-7406-4C8D-A27E-B8EBAF350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52" y="0"/>
            <a:ext cx="8796247" cy="98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Identify Real Water Losses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Unreported Leaks (not surfacing)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426"/>
            <a:ext cx="73152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1D7234-7C69-432A-9133-AA17EBB4FD04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298F8A5E-D03C-43C4-8E16-FAAA2E9F6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52" y="0"/>
            <a:ext cx="8796247" cy="98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Identify Apparent Water Losses - Metering Inaccuracies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8EFE5-6BF1-4ED0-9D8C-4D1D583CC3C9}"/>
              </a:ext>
            </a:extLst>
          </p:cNvPr>
          <p:cNvSpPr/>
          <p:nvPr/>
        </p:nvSpPr>
        <p:spPr>
          <a:xfrm>
            <a:off x="8001000" y="58674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8C4207CD-341D-4797-B4E9-CDDC68D54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50" y="6257778"/>
            <a:ext cx="2882850" cy="600222"/>
          </a:xfrm>
          <a:prstGeom prst="rect">
            <a:avLst/>
          </a:prstGeom>
        </p:spPr>
      </p:pic>
      <p:pic>
        <p:nvPicPr>
          <p:cNvPr id="6" name="Picture 5" descr="A picture containing indoor, wall, ground, floor&#10;&#10;Description automatically generated">
            <a:extLst>
              <a:ext uri="{FF2B5EF4-FFF2-40B4-BE49-F238E27FC236}">
                <a16:creationId xmlns:a16="http://schemas.microsoft.com/office/drawing/2014/main" id="{896E188B-7F00-485F-83E9-32F43FEBE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2" y="1393843"/>
            <a:ext cx="6740648" cy="43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9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1016</Words>
  <Application>Microsoft Office PowerPoint</Application>
  <PresentationFormat>On-screen Show (4:3)</PresentationFormat>
  <Paragraphs>209</Paragraphs>
  <Slides>26</Slides>
  <Notes>13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Franchise</vt:lpstr>
      <vt:lpstr>Geneva</vt:lpstr>
      <vt:lpstr>Helvetica</vt:lpstr>
      <vt:lpstr>Wingdings</vt:lpstr>
      <vt:lpstr>ヒラギノ角ゴ Pro W3</vt:lpstr>
      <vt:lpstr>Office Theme</vt:lpstr>
      <vt:lpstr>PowerPoint Presentation</vt:lpstr>
      <vt:lpstr>Program Goals and Benefits for IWVGA</vt:lpstr>
      <vt:lpstr>Our Background and Experience</vt:lpstr>
      <vt:lpstr>Projects &amp; Programs</vt:lpstr>
      <vt:lpstr>Phase I: AWWA Water Audit Approach </vt:lpstr>
      <vt:lpstr>Discovery and Water Audit</vt:lpstr>
      <vt:lpstr>Water Audit Methodology</vt:lpstr>
      <vt:lpstr>Identify Real Water Losses Unreported Leaks (not surfacing)</vt:lpstr>
      <vt:lpstr>Identify Apparent Water Losses - Metering Inaccuracies</vt:lpstr>
      <vt:lpstr>Valor Water Analytics </vt:lpstr>
      <vt:lpstr>Dashboard</vt:lpstr>
      <vt:lpstr>PowerPoint Presentation</vt:lpstr>
      <vt:lpstr>Hidden Revenue Locator</vt:lpstr>
      <vt:lpstr>Measuring Delivery Program Performance</vt:lpstr>
      <vt:lpstr>PowerPoint Presentation</vt:lpstr>
      <vt:lpstr>Valor Water Analytics</vt:lpstr>
      <vt:lpstr>Phase II – Leak Detection and Repair Approach </vt:lpstr>
      <vt:lpstr>Phase II: Leak Detection and Repair Approach</vt:lpstr>
      <vt:lpstr>External Leak Detection Process</vt:lpstr>
      <vt:lpstr>Leak Detection Activities</vt:lpstr>
      <vt:lpstr>Asset Data Capture Project Tracker</vt:lpstr>
      <vt:lpstr>Asset Data Capture Project Tracker</vt:lpstr>
      <vt:lpstr>Innovative Leak Detection Approach</vt:lpstr>
      <vt:lpstr>In-line Leak Detection </vt:lpstr>
      <vt:lpstr>IWVGA’s Water Audit, Leak Detection Repair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Kingsley</dc:creator>
  <cp:lastModifiedBy>Malone-Webster, Pamela - Xylem</cp:lastModifiedBy>
  <cp:revision>54</cp:revision>
  <dcterms:created xsi:type="dcterms:W3CDTF">2019-04-24T12:42:09Z</dcterms:created>
  <dcterms:modified xsi:type="dcterms:W3CDTF">2019-06-19T00:02:57Z</dcterms:modified>
</cp:coreProperties>
</file>