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9" r:id="rId4"/>
  </p:sldMasterIdLst>
  <p:notesMasterIdLst>
    <p:notesMasterId r:id="rId14"/>
  </p:notesMasterIdLst>
  <p:handoutMasterIdLst>
    <p:handoutMasterId r:id="rId15"/>
  </p:handoutMasterIdLst>
  <p:sldIdLst>
    <p:sldId id="314" r:id="rId5"/>
    <p:sldId id="768" r:id="rId6"/>
    <p:sldId id="770" r:id="rId7"/>
    <p:sldId id="781" r:id="rId8"/>
    <p:sldId id="783" r:id="rId9"/>
    <p:sldId id="786" r:id="rId10"/>
    <p:sldId id="782" r:id="rId11"/>
    <p:sldId id="784" r:id="rId12"/>
    <p:sldId id="785" r:id="rId13"/>
  </p:sldIdLst>
  <p:sldSz cx="9144000" cy="6858000" type="screen4x3"/>
  <p:notesSz cx="7007225" cy="9293225"/>
  <p:embeddedFontLst>
    <p:embeddedFont>
      <p:font typeface="AvantGarde Bk BT" panose="020B0402020202020204"/>
      <p:regular r:id="rId16"/>
      <p:italic r:id="rId17"/>
    </p:embeddedFont>
    <p:embeddedFont>
      <p:font typeface="AvantGarde Md BT" panose="020B0602020202020204"/>
      <p:regular r:id="rId18"/>
      <p:italic r:id="rId19"/>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B85"/>
    <a:srgbClr val="427004"/>
    <a:srgbClr val="7F480B"/>
    <a:srgbClr val="EB891D"/>
    <a:srgbClr val="F3CF69"/>
    <a:srgbClr val="E1A40D"/>
    <a:srgbClr val="A8D6A6"/>
    <a:srgbClr val="000000"/>
    <a:srgbClr val="F3FAFF"/>
    <a:srgbClr val="DD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8" autoAdjust="0"/>
    <p:restoredTop sz="92491" autoAdjust="0"/>
  </p:normalViewPr>
  <p:slideViewPr>
    <p:cSldViewPr>
      <p:cViewPr varScale="1">
        <p:scale>
          <a:sx n="84" d="100"/>
          <a:sy n="84" d="100"/>
        </p:scale>
        <p:origin x="1310" y="-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1589" y="-7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61E1D-9988-4153-A8EA-930F94E6997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ED154D5-3376-4049-BBA4-49C7DE8615A7}">
      <dgm:prSet phldrT="[Text]" custT="1"/>
      <dgm:spPr/>
      <dgm:t>
        <a:bodyPr/>
        <a:lstStyle/>
        <a:p>
          <a:r>
            <a:rPr lang="en-US" sz="1400" dirty="0" smtClean="0">
              <a:effectLst/>
              <a:latin typeface="AvantGarde Bk BT" pitchFamily="34" charset="0"/>
            </a:rPr>
            <a:t>Started with landscape &amp; irrigation training</a:t>
          </a:r>
          <a:endParaRPr lang="en-US" sz="1400" dirty="0">
            <a:latin typeface="AvantGarde Bk BT" pitchFamily="34" charset="0"/>
          </a:endParaRPr>
        </a:p>
      </dgm:t>
    </dgm:pt>
    <dgm:pt modelId="{29A26B1D-1AC8-40E7-BA78-92DFF03869E7}" type="parTrans" cxnId="{B6CE6316-3737-4402-90BB-216266673976}">
      <dgm:prSet/>
      <dgm:spPr/>
      <dgm:t>
        <a:bodyPr/>
        <a:lstStyle/>
        <a:p>
          <a:endParaRPr lang="en-US"/>
        </a:p>
      </dgm:t>
    </dgm:pt>
    <dgm:pt modelId="{9CF793D4-EEE9-4E39-8977-E67088A7BF00}" type="sibTrans" cxnId="{B6CE6316-3737-4402-90BB-216266673976}">
      <dgm:prSet/>
      <dgm:spPr/>
      <dgm:t>
        <a:bodyPr/>
        <a:lstStyle/>
        <a:p>
          <a:endParaRPr lang="en-US"/>
        </a:p>
      </dgm:t>
    </dgm:pt>
    <dgm:pt modelId="{F94A8E63-96D8-465D-B2A8-042DCD15CE5A}">
      <dgm:prSet custT="1"/>
      <dgm:spPr/>
      <dgm:t>
        <a:bodyPr/>
        <a:lstStyle/>
        <a:p>
          <a:r>
            <a:rPr lang="en-US" sz="1400" dirty="0" smtClean="0">
              <a:effectLst/>
              <a:latin typeface="AvantGarde Bk BT" pitchFamily="34" charset="0"/>
            </a:rPr>
            <a:t>Licensed C-27 Contractor</a:t>
          </a:r>
        </a:p>
      </dgm:t>
    </dgm:pt>
    <dgm:pt modelId="{DE28086E-2C29-4E2C-8AD5-3E493DD9BFCA}" type="parTrans" cxnId="{1D26DC94-EA52-4579-85CA-514BC810E685}">
      <dgm:prSet/>
      <dgm:spPr/>
      <dgm:t>
        <a:bodyPr/>
        <a:lstStyle/>
        <a:p>
          <a:endParaRPr lang="en-US"/>
        </a:p>
      </dgm:t>
    </dgm:pt>
    <dgm:pt modelId="{0B21297B-5F71-46D5-A199-16E156FE44E0}" type="sibTrans" cxnId="{1D26DC94-EA52-4579-85CA-514BC810E685}">
      <dgm:prSet/>
      <dgm:spPr/>
      <dgm:t>
        <a:bodyPr/>
        <a:lstStyle/>
        <a:p>
          <a:endParaRPr lang="en-US"/>
        </a:p>
      </dgm:t>
    </dgm:pt>
    <dgm:pt modelId="{1466FF05-3058-4437-849B-266065D5B7AF}">
      <dgm:prSet phldrT="[Text]" custT="1"/>
      <dgm:spPr/>
      <dgm:t>
        <a:bodyPr/>
        <a:lstStyle/>
        <a:p>
          <a:r>
            <a:rPr lang="en-US" sz="1400" dirty="0" smtClean="0">
              <a:latin typeface="AvantGarde Bk BT" pitchFamily="34" charset="0"/>
            </a:rPr>
            <a:t>Founded in 2001</a:t>
          </a:r>
          <a:endParaRPr lang="en-US" sz="1400" dirty="0">
            <a:latin typeface="AvantGarde Bk BT" pitchFamily="34" charset="0"/>
          </a:endParaRPr>
        </a:p>
      </dgm:t>
    </dgm:pt>
    <dgm:pt modelId="{5E270779-FF18-4172-B73E-9292EB9CD679}" type="sibTrans" cxnId="{ECC1F286-B38B-4D2F-8687-3D1AD7385698}">
      <dgm:prSet/>
      <dgm:spPr/>
      <dgm:t>
        <a:bodyPr/>
        <a:lstStyle/>
        <a:p>
          <a:endParaRPr lang="en-US"/>
        </a:p>
      </dgm:t>
    </dgm:pt>
    <dgm:pt modelId="{4D96494E-3449-48F0-83A4-3B120817F4C1}" type="parTrans" cxnId="{ECC1F286-B38B-4D2F-8687-3D1AD7385698}">
      <dgm:prSet/>
      <dgm:spPr/>
      <dgm:t>
        <a:bodyPr/>
        <a:lstStyle/>
        <a:p>
          <a:endParaRPr lang="en-US"/>
        </a:p>
      </dgm:t>
    </dgm:pt>
    <dgm:pt modelId="{E0F8D618-A957-48C2-B2C3-CC57E875153A}">
      <dgm:prSet phldrT="[Text]"/>
      <dgm:spPr>
        <a:blipFill dpi="0" rotWithShape="0">
          <a:blip xmlns:r="http://schemas.openxmlformats.org/officeDocument/2006/relationships" r:embed="rId1"/>
          <a:srcRect/>
          <a:stretch>
            <a:fillRect/>
          </a:stretch>
        </a:blipFill>
      </dgm:spPr>
      <dgm:t>
        <a:bodyPr/>
        <a:lstStyle/>
        <a:p>
          <a:endParaRPr lang="en-US" dirty="0"/>
        </a:p>
      </dgm:t>
    </dgm:pt>
    <dgm:pt modelId="{1E9220FE-62A1-42BC-A55D-9CAA2483726D}" type="sibTrans" cxnId="{C383FC69-855D-4AF9-B9FF-921EFE9EC8BB}">
      <dgm:prSet/>
      <dgm:spPr/>
      <dgm:t>
        <a:bodyPr/>
        <a:lstStyle/>
        <a:p>
          <a:endParaRPr lang="en-US"/>
        </a:p>
      </dgm:t>
    </dgm:pt>
    <dgm:pt modelId="{2DEEDEAB-B268-4800-96A2-72DED6A067F2}" type="parTrans" cxnId="{C383FC69-855D-4AF9-B9FF-921EFE9EC8BB}">
      <dgm:prSet/>
      <dgm:spPr/>
      <dgm:t>
        <a:bodyPr/>
        <a:lstStyle/>
        <a:p>
          <a:endParaRPr lang="en-US"/>
        </a:p>
      </dgm:t>
    </dgm:pt>
    <dgm:pt modelId="{869BEBA9-DDAE-4275-8896-7A728AFEB473}">
      <dgm:prSet custT="1"/>
      <dgm:spPr/>
      <dgm:t>
        <a:bodyPr/>
        <a:lstStyle/>
        <a:p>
          <a:r>
            <a:rPr lang="en-US" sz="1400" dirty="0" smtClean="0">
              <a:effectLst/>
              <a:latin typeface="AvantGarde Bk BT" pitchFamily="34" charset="0"/>
            </a:rPr>
            <a:t>Thousands of audits conducted</a:t>
          </a:r>
          <a:endParaRPr lang="en-US" sz="1400" dirty="0">
            <a:latin typeface="AvantGarde Bk BT" pitchFamily="34" charset="0"/>
          </a:endParaRPr>
        </a:p>
      </dgm:t>
    </dgm:pt>
    <dgm:pt modelId="{1EF5C3FF-A83E-4F07-8D08-0D70EF9D1096}" type="sibTrans" cxnId="{007A0E6C-262A-4BEA-A2F4-265A7860556C}">
      <dgm:prSet/>
      <dgm:spPr/>
      <dgm:t>
        <a:bodyPr/>
        <a:lstStyle/>
        <a:p>
          <a:endParaRPr lang="en-US"/>
        </a:p>
      </dgm:t>
    </dgm:pt>
    <dgm:pt modelId="{F6CEAB47-CA22-49C0-8364-1991EA35729B}" type="parTrans" cxnId="{007A0E6C-262A-4BEA-A2F4-265A7860556C}">
      <dgm:prSet/>
      <dgm:spPr/>
      <dgm:t>
        <a:bodyPr/>
        <a:lstStyle/>
        <a:p>
          <a:endParaRPr lang="en-US"/>
        </a:p>
      </dgm:t>
    </dgm:pt>
    <dgm:pt modelId="{5A4186A3-6EBD-47F5-9E2B-6E307BC0E2FF}" type="pres">
      <dgm:prSet presAssocID="{75861E1D-9988-4153-A8EA-930F94E69973}" presName="Name0" presStyleCnt="0">
        <dgm:presLayoutVars>
          <dgm:chMax val="1"/>
          <dgm:dir/>
          <dgm:animLvl val="ctr"/>
          <dgm:resizeHandles val="exact"/>
        </dgm:presLayoutVars>
      </dgm:prSet>
      <dgm:spPr/>
      <dgm:t>
        <a:bodyPr/>
        <a:lstStyle/>
        <a:p>
          <a:endParaRPr lang="en-US"/>
        </a:p>
      </dgm:t>
    </dgm:pt>
    <dgm:pt modelId="{5BED56F9-FB8A-4BA4-8C5B-8B612C6BAA6E}" type="pres">
      <dgm:prSet presAssocID="{E0F8D618-A957-48C2-B2C3-CC57E875153A}" presName="centerShape" presStyleLbl="node0" presStyleIdx="0" presStyleCnt="1" custScaleX="78134" custScaleY="75800" custLinFactNeighborX="0" custLinFactNeighborY="-3138"/>
      <dgm:spPr>
        <a:prstGeom prst="rect">
          <a:avLst/>
        </a:prstGeom>
      </dgm:spPr>
      <dgm:t>
        <a:bodyPr/>
        <a:lstStyle/>
        <a:p>
          <a:endParaRPr lang="en-US"/>
        </a:p>
      </dgm:t>
    </dgm:pt>
    <dgm:pt modelId="{80411DD3-8EBE-4722-AD17-629F7EDA6ECA}" type="pres">
      <dgm:prSet presAssocID="{1466FF05-3058-4437-849B-266065D5B7AF}" presName="node" presStyleLbl="node1" presStyleIdx="0" presStyleCnt="4" custRadScaleRad="103580" custRadScaleInc="-751">
        <dgm:presLayoutVars>
          <dgm:bulletEnabled val="1"/>
        </dgm:presLayoutVars>
      </dgm:prSet>
      <dgm:spPr/>
      <dgm:t>
        <a:bodyPr/>
        <a:lstStyle/>
        <a:p>
          <a:endParaRPr lang="en-US"/>
        </a:p>
      </dgm:t>
    </dgm:pt>
    <dgm:pt modelId="{82027BCE-BBC0-45D8-84A0-2E9A0CCC74B9}" type="pres">
      <dgm:prSet presAssocID="{1466FF05-3058-4437-849B-266065D5B7AF}" presName="dummy" presStyleCnt="0"/>
      <dgm:spPr/>
      <dgm:t>
        <a:bodyPr/>
        <a:lstStyle/>
        <a:p>
          <a:endParaRPr lang="en-US"/>
        </a:p>
      </dgm:t>
    </dgm:pt>
    <dgm:pt modelId="{AF11D48C-3E6F-4D47-B0E7-B442D095C447}" type="pres">
      <dgm:prSet presAssocID="{5E270779-FF18-4172-B73E-9292EB9CD679}" presName="sibTrans" presStyleLbl="sibTrans2D1" presStyleIdx="0" presStyleCnt="4"/>
      <dgm:spPr/>
      <dgm:t>
        <a:bodyPr/>
        <a:lstStyle/>
        <a:p>
          <a:endParaRPr lang="en-US"/>
        </a:p>
      </dgm:t>
    </dgm:pt>
    <dgm:pt modelId="{84E3C215-B212-4046-A6A8-4A86A90D4D76}" type="pres">
      <dgm:prSet presAssocID="{2ED154D5-3376-4049-BBA4-49C7DE8615A7}" presName="node" presStyleLbl="node1" presStyleIdx="1" presStyleCnt="4">
        <dgm:presLayoutVars>
          <dgm:bulletEnabled val="1"/>
        </dgm:presLayoutVars>
      </dgm:prSet>
      <dgm:spPr/>
      <dgm:t>
        <a:bodyPr/>
        <a:lstStyle/>
        <a:p>
          <a:endParaRPr lang="en-US"/>
        </a:p>
      </dgm:t>
    </dgm:pt>
    <dgm:pt modelId="{4F5A4629-5192-49A4-BE63-00D1C34EFE3A}" type="pres">
      <dgm:prSet presAssocID="{2ED154D5-3376-4049-BBA4-49C7DE8615A7}" presName="dummy" presStyleCnt="0"/>
      <dgm:spPr/>
      <dgm:t>
        <a:bodyPr/>
        <a:lstStyle/>
        <a:p>
          <a:endParaRPr lang="en-US"/>
        </a:p>
      </dgm:t>
    </dgm:pt>
    <dgm:pt modelId="{265B62E3-6A1D-4737-BF90-2EC3D45D6C0E}" type="pres">
      <dgm:prSet presAssocID="{9CF793D4-EEE9-4E39-8977-E67088A7BF00}" presName="sibTrans" presStyleLbl="sibTrans2D1" presStyleIdx="1" presStyleCnt="4"/>
      <dgm:spPr/>
      <dgm:t>
        <a:bodyPr/>
        <a:lstStyle/>
        <a:p>
          <a:endParaRPr lang="en-US"/>
        </a:p>
      </dgm:t>
    </dgm:pt>
    <dgm:pt modelId="{67E2ED32-E422-41D7-9DF9-05054DF6A64E}" type="pres">
      <dgm:prSet presAssocID="{869BEBA9-DDAE-4275-8896-7A728AFEB473}" presName="node" presStyleLbl="node1" presStyleIdx="2" presStyleCnt="4">
        <dgm:presLayoutVars>
          <dgm:bulletEnabled val="1"/>
        </dgm:presLayoutVars>
      </dgm:prSet>
      <dgm:spPr/>
      <dgm:t>
        <a:bodyPr/>
        <a:lstStyle/>
        <a:p>
          <a:endParaRPr lang="en-US"/>
        </a:p>
      </dgm:t>
    </dgm:pt>
    <dgm:pt modelId="{8BB037F0-4565-49F9-B289-24495656CEBC}" type="pres">
      <dgm:prSet presAssocID="{869BEBA9-DDAE-4275-8896-7A728AFEB473}" presName="dummy" presStyleCnt="0"/>
      <dgm:spPr/>
      <dgm:t>
        <a:bodyPr/>
        <a:lstStyle/>
        <a:p>
          <a:endParaRPr lang="en-US"/>
        </a:p>
      </dgm:t>
    </dgm:pt>
    <dgm:pt modelId="{8F204675-95F7-446C-8357-FD4B766FD803}" type="pres">
      <dgm:prSet presAssocID="{1EF5C3FF-A83E-4F07-8D08-0D70EF9D1096}" presName="sibTrans" presStyleLbl="sibTrans2D1" presStyleIdx="2" presStyleCnt="4"/>
      <dgm:spPr/>
      <dgm:t>
        <a:bodyPr/>
        <a:lstStyle/>
        <a:p>
          <a:endParaRPr lang="en-US"/>
        </a:p>
      </dgm:t>
    </dgm:pt>
    <dgm:pt modelId="{FAAD7EB5-B15F-4825-9175-77818B66A8B6}" type="pres">
      <dgm:prSet presAssocID="{F94A8E63-96D8-465D-B2A8-042DCD15CE5A}" presName="node" presStyleLbl="node1" presStyleIdx="3" presStyleCnt="4">
        <dgm:presLayoutVars>
          <dgm:bulletEnabled val="1"/>
        </dgm:presLayoutVars>
      </dgm:prSet>
      <dgm:spPr/>
      <dgm:t>
        <a:bodyPr/>
        <a:lstStyle/>
        <a:p>
          <a:endParaRPr lang="en-US"/>
        </a:p>
      </dgm:t>
    </dgm:pt>
    <dgm:pt modelId="{59882F19-009B-41E5-AB39-F062E72F77DD}" type="pres">
      <dgm:prSet presAssocID="{F94A8E63-96D8-465D-B2A8-042DCD15CE5A}" presName="dummy" presStyleCnt="0"/>
      <dgm:spPr/>
      <dgm:t>
        <a:bodyPr/>
        <a:lstStyle/>
        <a:p>
          <a:endParaRPr lang="en-US"/>
        </a:p>
      </dgm:t>
    </dgm:pt>
    <dgm:pt modelId="{417988A8-B802-4AF8-9BA5-AADDBF8A51E8}" type="pres">
      <dgm:prSet presAssocID="{0B21297B-5F71-46D5-A199-16E156FE44E0}" presName="sibTrans" presStyleLbl="sibTrans2D1" presStyleIdx="3" presStyleCnt="4"/>
      <dgm:spPr/>
      <dgm:t>
        <a:bodyPr/>
        <a:lstStyle/>
        <a:p>
          <a:endParaRPr lang="en-US"/>
        </a:p>
      </dgm:t>
    </dgm:pt>
  </dgm:ptLst>
  <dgm:cxnLst>
    <dgm:cxn modelId="{36551FC6-9C20-4094-BE7D-4C787A9C8392}" type="presOf" srcId="{F94A8E63-96D8-465D-B2A8-042DCD15CE5A}" destId="{FAAD7EB5-B15F-4825-9175-77818B66A8B6}" srcOrd="0" destOrd="0" presId="urn:microsoft.com/office/officeart/2005/8/layout/radial6"/>
    <dgm:cxn modelId="{8B6AD4D7-861C-429C-96C8-A28629C2F4A2}" type="presOf" srcId="{75861E1D-9988-4153-A8EA-930F94E69973}" destId="{5A4186A3-6EBD-47F5-9E2B-6E307BC0E2FF}" srcOrd="0" destOrd="0" presId="urn:microsoft.com/office/officeart/2005/8/layout/radial6"/>
    <dgm:cxn modelId="{007A0E6C-262A-4BEA-A2F4-265A7860556C}" srcId="{E0F8D618-A957-48C2-B2C3-CC57E875153A}" destId="{869BEBA9-DDAE-4275-8896-7A728AFEB473}" srcOrd="2" destOrd="0" parTransId="{F6CEAB47-CA22-49C0-8364-1991EA35729B}" sibTransId="{1EF5C3FF-A83E-4F07-8D08-0D70EF9D1096}"/>
    <dgm:cxn modelId="{B6CE6316-3737-4402-90BB-216266673976}" srcId="{E0F8D618-A957-48C2-B2C3-CC57E875153A}" destId="{2ED154D5-3376-4049-BBA4-49C7DE8615A7}" srcOrd="1" destOrd="0" parTransId="{29A26B1D-1AC8-40E7-BA78-92DFF03869E7}" sibTransId="{9CF793D4-EEE9-4E39-8977-E67088A7BF00}"/>
    <dgm:cxn modelId="{FF0533C5-0492-4FF1-B864-4D4C4E5A4198}" type="presOf" srcId="{E0F8D618-A957-48C2-B2C3-CC57E875153A}" destId="{5BED56F9-FB8A-4BA4-8C5B-8B612C6BAA6E}" srcOrd="0" destOrd="0" presId="urn:microsoft.com/office/officeart/2005/8/layout/radial6"/>
    <dgm:cxn modelId="{96A9B524-D08A-4419-A92B-73BE3310B717}" type="presOf" srcId="{0B21297B-5F71-46D5-A199-16E156FE44E0}" destId="{417988A8-B802-4AF8-9BA5-AADDBF8A51E8}" srcOrd="0" destOrd="0" presId="urn:microsoft.com/office/officeart/2005/8/layout/radial6"/>
    <dgm:cxn modelId="{1D26DC94-EA52-4579-85CA-514BC810E685}" srcId="{E0F8D618-A957-48C2-B2C3-CC57E875153A}" destId="{F94A8E63-96D8-465D-B2A8-042DCD15CE5A}" srcOrd="3" destOrd="0" parTransId="{DE28086E-2C29-4E2C-8AD5-3E493DD9BFCA}" sibTransId="{0B21297B-5F71-46D5-A199-16E156FE44E0}"/>
    <dgm:cxn modelId="{A5039CDB-2729-41A1-9ED2-BAF7CF022B07}" type="presOf" srcId="{869BEBA9-DDAE-4275-8896-7A728AFEB473}" destId="{67E2ED32-E422-41D7-9DF9-05054DF6A64E}" srcOrd="0" destOrd="0" presId="urn:microsoft.com/office/officeart/2005/8/layout/radial6"/>
    <dgm:cxn modelId="{6959A2B6-459A-47D8-9FA9-E6FB2E8427D5}" type="presOf" srcId="{5E270779-FF18-4172-B73E-9292EB9CD679}" destId="{AF11D48C-3E6F-4D47-B0E7-B442D095C447}" srcOrd="0" destOrd="0" presId="urn:microsoft.com/office/officeart/2005/8/layout/radial6"/>
    <dgm:cxn modelId="{7091A3BC-82AF-4530-9FAD-CA96BC616A40}" type="presOf" srcId="{1EF5C3FF-A83E-4F07-8D08-0D70EF9D1096}" destId="{8F204675-95F7-446C-8357-FD4B766FD803}" srcOrd="0" destOrd="0" presId="urn:microsoft.com/office/officeart/2005/8/layout/radial6"/>
    <dgm:cxn modelId="{7312988C-E4DA-43C7-BE5B-15573A9AA8E8}" type="presOf" srcId="{2ED154D5-3376-4049-BBA4-49C7DE8615A7}" destId="{84E3C215-B212-4046-A6A8-4A86A90D4D76}" srcOrd="0" destOrd="0" presId="urn:microsoft.com/office/officeart/2005/8/layout/radial6"/>
    <dgm:cxn modelId="{6FA30C70-0499-4FAB-A8C3-A0EA67143D2B}" type="presOf" srcId="{9CF793D4-EEE9-4E39-8977-E67088A7BF00}" destId="{265B62E3-6A1D-4737-BF90-2EC3D45D6C0E}" srcOrd="0" destOrd="0" presId="urn:microsoft.com/office/officeart/2005/8/layout/radial6"/>
    <dgm:cxn modelId="{C383FC69-855D-4AF9-B9FF-921EFE9EC8BB}" srcId="{75861E1D-9988-4153-A8EA-930F94E69973}" destId="{E0F8D618-A957-48C2-B2C3-CC57E875153A}" srcOrd="0" destOrd="0" parTransId="{2DEEDEAB-B268-4800-96A2-72DED6A067F2}" sibTransId="{1E9220FE-62A1-42BC-A55D-9CAA2483726D}"/>
    <dgm:cxn modelId="{9309C038-8775-4019-9030-82030DE35C1A}" type="presOf" srcId="{1466FF05-3058-4437-849B-266065D5B7AF}" destId="{80411DD3-8EBE-4722-AD17-629F7EDA6ECA}" srcOrd="0" destOrd="0" presId="urn:microsoft.com/office/officeart/2005/8/layout/radial6"/>
    <dgm:cxn modelId="{ECC1F286-B38B-4D2F-8687-3D1AD7385698}" srcId="{E0F8D618-A957-48C2-B2C3-CC57E875153A}" destId="{1466FF05-3058-4437-849B-266065D5B7AF}" srcOrd="0" destOrd="0" parTransId="{4D96494E-3449-48F0-83A4-3B120817F4C1}" sibTransId="{5E270779-FF18-4172-B73E-9292EB9CD679}"/>
    <dgm:cxn modelId="{4C133525-699D-4F7A-A249-89AFA3704B51}" type="presParOf" srcId="{5A4186A3-6EBD-47F5-9E2B-6E307BC0E2FF}" destId="{5BED56F9-FB8A-4BA4-8C5B-8B612C6BAA6E}" srcOrd="0" destOrd="0" presId="urn:microsoft.com/office/officeart/2005/8/layout/radial6"/>
    <dgm:cxn modelId="{6BB0FEB9-DCC3-4C90-9EF4-684A0E65DA08}" type="presParOf" srcId="{5A4186A3-6EBD-47F5-9E2B-6E307BC0E2FF}" destId="{80411DD3-8EBE-4722-AD17-629F7EDA6ECA}" srcOrd="1" destOrd="0" presId="urn:microsoft.com/office/officeart/2005/8/layout/radial6"/>
    <dgm:cxn modelId="{A69074AB-E20B-46BD-9C46-C0441D17D444}" type="presParOf" srcId="{5A4186A3-6EBD-47F5-9E2B-6E307BC0E2FF}" destId="{82027BCE-BBC0-45D8-84A0-2E9A0CCC74B9}" srcOrd="2" destOrd="0" presId="urn:microsoft.com/office/officeart/2005/8/layout/radial6"/>
    <dgm:cxn modelId="{00FC652F-D4FE-41B0-8840-03E1E4C5B92B}" type="presParOf" srcId="{5A4186A3-6EBD-47F5-9E2B-6E307BC0E2FF}" destId="{AF11D48C-3E6F-4D47-B0E7-B442D095C447}" srcOrd="3" destOrd="0" presId="urn:microsoft.com/office/officeart/2005/8/layout/radial6"/>
    <dgm:cxn modelId="{BFC0BDD4-62B3-4514-BED1-C220AEB7C26B}" type="presParOf" srcId="{5A4186A3-6EBD-47F5-9E2B-6E307BC0E2FF}" destId="{84E3C215-B212-4046-A6A8-4A86A90D4D76}" srcOrd="4" destOrd="0" presId="urn:microsoft.com/office/officeart/2005/8/layout/radial6"/>
    <dgm:cxn modelId="{FDACF54E-2793-445B-B972-4B045F580613}" type="presParOf" srcId="{5A4186A3-6EBD-47F5-9E2B-6E307BC0E2FF}" destId="{4F5A4629-5192-49A4-BE63-00D1C34EFE3A}" srcOrd="5" destOrd="0" presId="urn:microsoft.com/office/officeart/2005/8/layout/radial6"/>
    <dgm:cxn modelId="{1F21E52E-5540-4D12-ACFE-8F9B34552933}" type="presParOf" srcId="{5A4186A3-6EBD-47F5-9E2B-6E307BC0E2FF}" destId="{265B62E3-6A1D-4737-BF90-2EC3D45D6C0E}" srcOrd="6" destOrd="0" presId="urn:microsoft.com/office/officeart/2005/8/layout/radial6"/>
    <dgm:cxn modelId="{F6824DBE-D8BD-4F9B-8DE1-2352269483AD}" type="presParOf" srcId="{5A4186A3-6EBD-47F5-9E2B-6E307BC0E2FF}" destId="{67E2ED32-E422-41D7-9DF9-05054DF6A64E}" srcOrd="7" destOrd="0" presId="urn:microsoft.com/office/officeart/2005/8/layout/radial6"/>
    <dgm:cxn modelId="{3DF02B14-B4A8-4E85-9A95-74ED2797554C}" type="presParOf" srcId="{5A4186A3-6EBD-47F5-9E2B-6E307BC0E2FF}" destId="{8BB037F0-4565-49F9-B289-24495656CEBC}" srcOrd="8" destOrd="0" presId="urn:microsoft.com/office/officeart/2005/8/layout/radial6"/>
    <dgm:cxn modelId="{B10372C2-A076-486B-84A3-703141A9AD8C}" type="presParOf" srcId="{5A4186A3-6EBD-47F5-9E2B-6E307BC0E2FF}" destId="{8F204675-95F7-446C-8357-FD4B766FD803}" srcOrd="9" destOrd="0" presId="urn:microsoft.com/office/officeart/2005/8/layout/radial6"/>
    <dgm:cxn modelId="{94734C61-D99A-4FB7-B877-B7C168F773D3}" type="presParOf" srcId="{5A4186A3-6EBD-47F5-9E2B-6E307BC0E2FF}" destId="{FAAD7EB5-B15F-4825-9175-77818B66A8B6}" srcOrd="10" destOrd="0" presId="urn:microsoft.com/office/officeart/2005/8/layout/radial6"/>
    <dgm:cxn modelId="{8D400634-EB8E-4AF5-ADB7-07C72471E159}" type="presParOf" srcId="{5A4186A3-6EBD-47F5-9E2B-6E307BC0E2FF}" destId="{59882F19-009B-41E5-AB39-F062E72F77DD}" srcOrd="11" destOrd="0" presId="urn:microsoft.com/office/officeart/2005/8/layout/radial6"/>
    <dgm:cxn modelId="{43E0284C-4DD5-4C66-9ABC-51E87913F3CD}" type="presParOf" srcId="{5A4186A3-6EBD-47F5-9E2B-6E307BC0E2FF}" destId="{417988A8-B802-4AF8-9BA5-AADDBF8A51E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88A8-B802-4AF8-9BA5-AADDBF8A51E8}">
      <dsp:nvSpPr>
        <dsp:cNvPr id="0" name=""/>
        <dsp:cNvSpPr/>
      </dsp:nvSpPr>
      <dsp:spPr>
        <a:xfrm>
          <a:off x="1688940" y="622110"/>
          <a:ext cx="4165919" cy="4165919"/>
        </a:xfrm>
        <a:prstGeom prst="blockArc">
          <a:avLst>
            <a:gd name="adj1" fmla="val 10799951"/>
            <a:gd name="adj2" fmla="val 16185998"/>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204675-95F7-446C-8357-FD4B766FD803}">
      <dsp:nvSpPr>
        <dsp:cNvPr id="0" name=""/>
        <dsp:cNvSpPr/>
      </dsp:nvSpPr>
      <dsp:spPr>
        <a:xfrm>
          <a:off x="1688940" y="622140"/>
          <a:ext cx="4165919" cy="4165919"/>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5B62E3-6A1D-4737-BF90-2EC3D45D6C0E}">
      <dsp:nvSpPr>
        <dsp:cNvPr id="0" name=""/>
        <dsp:cNvSpPr/>
      </dsp:nvSpPr>
      <dsp:spPr>
        <a:xfrm>
          <a:off x="1688940" y="622140"/>
          <a:ext cx="4165919" cy="4165919"/>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1D48C-3E6F-4D47-B0E7-B442D095C447}">
      <dsp:nvSpPr>
        <dsp:cNvPr id="0" name=""/>
        <dsp:cNvSpPr/>
      </dsp:nvSpPr>
      <dsp:spPr>
        <a:xfrm>
          <a:off x="1688940" y="622110"/>
          <a:ext cx="4165919" cy="4165919"/>
        </a:xfrm>
        <a:prstGeom prst="blockArc">
          <a:avLst>
            <a:gd name="adj1" fmla="val 16185998"/>
            <a:gd name="adj2" fmla="val 49"/>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ED56F9-FB8A-4BA4-8C5B-8B612C6BAA6E}">
      <dsp:nvSpPr>
        <dsp:cNvPr id="0" name=""/>
        <dsp:cNvSpPr/>
      </dsp:nvSpPr>
      <dsp:spPr>
        <a:xfrm>
          <a:off x="3023603" y="1851459"/>
          <a:ext cx="1496592" cy="1451886"/>
        </a:xfrm>
        <a:prstGeom prst="rect">
          <a:avLst/>
        </a:prstGeom>
        <a:blipFill dpi="0" rotWithShape="0">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023603" y="1851459"/>
        <a:ext cx="1496592" cy="1451886"/>
      </dsp:txXfrm>
    </dsp:sp>
    <dsp:sp modelId="{80411DD3-8EBE-4722-AD17-629F7EDA6ECA}">
      <dsp:nvSpPr>
        <dsp:cNvPr id="0" name=""/>
        <dsp:cNvSpPr/>
      </dsp:nvSpPr>
      <dsp:spPr>
        <a:xfrm>
          <a:off x="3093216" y="0"/>
          <a:ext cx="1340792" cy="1340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vantGarde Bk BT" pitchFamily="34" charset="0"/>
            </a:rPr>
            <a:t>Founded in 2001</a:t>
          </a:r>
          <a:endParaRPr lang="en-US" sz="1400" kern="1200" dirty="0">
            <a:latin typeface="AvantGarde Bk BT" pitchFamily="34" charset="0"/>
          </a:endParaRPr>
        </a:p>
      </dsp:txBody>
      <dsp:txXfrm>
        <a:off x="3289570" y="196354"/>
        <a:ext cx="948084" cy="948084"/>
      </dsp:txXfrm>
    </dsp:sp>
    <dsp:sp modelId="{84E3C215-B212-4046-A6A8-4A86A90D4D76}">
      <dsp:nvSpPr>
        <dsp:cNvPr id="0" name=""/>
        <dsp:cNvSpPr/>
      </dsp:nvSpPr>
      <dsp:spPr>
        <a:xfrm>
          <a:off x="5136195" y="2034703"/>
          <a:ext cx="1340792" cy="1340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AvantGarde Bk BT" pitchFamily="34" charset="0"/>
            </a:rPr>
            <a:t>Started with landscape &amp; irrigation training</a:t>
          </a:r>
          <a:endParaRPr lang="en-US" sz="1400" kern="1200" dirty="0">
            <a:latin typeface="AvantGarde Bk BT" pitchFamily="34" charset="0"/>
          </a:endParaRPr>
        </a:p>
      </dsp:txBody>
      <dsp:txXfrm>
        <a:off x="5332549" y="2231057"/>
        <a:ext cx="948084" cy="948084"/>
      </dsp:txXfrm>
    </dsp:sp>
    <dsp:sp modelId="{67E2ED32-E422-41D7-9DF9-05054DF6A64E}">
      <dsp:nvSpPr>
        <dsp:cNvPr id="0" name=""/>
        <dsp:cNvSpPr/>
      </dsp:nvSpPr>
      <dsp:spPr>
        <a:xfrm>
          <a:off x="3101503" y="4069395"/>
          <a:ext cx="1340792" cy="1340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AvantGarde Bk BT" pitchFamily="34" charset="0"/>
            </a:rPr>
            <a:t>Thousands of audits conducted</a:t>
          </a:r>
          <a:endParaRPr lang="en-US" sz="1400" kern="1200" dirty="0">
            <a:latin typeface="AvantGarde Bk BT" pitchFamily="34" charset="0"/>
          </a:endParaRPr>
        </a:p>
      </dsp:txBody>
      <dsp:txXfrm>
        <a:off x="3297857" y="4265749"/>
        <a:ext cx="948084" cy="948084"/>
      </dsp:txXfrm>
    </dsp:sp>
    <dsp:sp modelId="{FAAD7EB5-B15F-4825-9175-77818B66A8B6}">
      <dsp:nvSpPr>
        <dsp:cNvPr id="0" name=""/>
        <dsp:cNvSpPr/>
      </dsp:nvSpPr>
      <dsp:spPr>
        <a:xfrm>
          <a:off x="1066812" y="2034703"/>
          <a:ext cx="1340792" cy="1340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effectLst/>
              <a:latin typeface="AvantGarde Bk BT" pitchFamily="34" charset="0"/>
            </a:rPr>
            <a:t>Licensed C-27 Contractor</a:t>
          </a:r>
        </a:p>
      </dsp:txBody>
      <dsp:txXfrm>
        <a:off x="1263166" y="2231057"/>
        <a:ext cx="948084" cy="9480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defTabSz="931863" eaLnBrk="1" hangingPunct="1">
              <a:defRPr sz="1200"/>
            </a:lvl1pPr>
          </a:lstStyle>
          <a:p>
            <a:pPr>
              <a:defRPr/>
            </a:pPr>
            <a:endParaRPr lang="en-US" dirty="0"/>
          </a:p>
        </p:txBody>
      </p:sp>
      <p:sp>
        <p:nvSpPr>
          <p:cNvPr id="124931" name="Rectangle 3"/>
          <p:cNvSpPr>
            <a:spLocks noGrp="1" noChangeArrowheads="1"/>
          </p:cNvSpPr>
          <p:nvPr>
            <p:ph type="dt" sz="quarter" idx="1"/>
          </p:nvPr>
        </p:nvSpPr>
        <p:spPr bwMode="auto">
          <a:xfrm>
            <a:off x="3968750" y="0"/>
            <a:ext cx="3036888"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lgn="r" defTabSz="931863" eaLnBrk="1" hangingPunct="1">
              <a:defRPr sz="1200"/>
            </a:lvl1pPr>
          </a:lstStyle>
          <a:p>
            <a:pPr>
              <a:defRPr/>
            </a:pPr>
            <a:endParaRPr lang="en-US" dirty="0"/>
          </a:p>
        </p:txBody>
      </p:sp>
      <p:sp>
        <p:nvSpPr>
          <p:cNvPr id="124932" name="Rectangle 4"/>
          <p:cNvSpPr>
            <a:spLocks noGrp="1" noChangeArrowheads="1"/>
          </p:cNvSpPr>
          <p:nvPr>
            <p:ph type="ftr" sz="quarter" idx="2"/>
          </p:nvPr>
        </p:nvSpPr>
        <p:spPr bwMode="auto">
          <a:xfrm>
            <a:off x="0" y="8826500"/>
            <a:ext cx="3036888"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defTabSz="931863" eaLnBrk="1" hangingPunct="1">
              <a:defRPr sz="1200"/>
            </a:lvl1pPr>
          </a:lstStyle>
          <a:p>
            <a:pPr>
              <a:defRPr/>
            </a:pPr>
            <a:endParaRPr lang="en-US" dirty="0"/>
          </a:p>
        </p:txBody>
      </p:sp>
      <p:sp>
        <p:nvSpPr>
          <p:cNvPr id="124933" name="Rectangle 5"/>
          <p:cNvSpPr>
            <a:spLocks noGrp="1" noChangeArrowheads="1"/>
          </p:cNvSpPr>
          <p:nvPr>
            <p:ph type="sldNum" sz="quarter" idx="3"/>
          </p:nvPr>
        </p:nvSpPr>
        <p:spPr bwMode="auto">
          <a:xfrm>
            <a:off x="3968750" y="8826500"/>
            <a:ext cx="3036888"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lgn="r" defTabSz="931863" eaLnBrk="1" hangingPunct="1">
              <a:defRPr sz="1200"/>
            </a:lvl1pPr>
          </a:lstStyle>
          <a:p>
            <a:pPr>
              <a:defRPr/>
            </a:pPr>
            <a:fld id="{6ACCE2A3-7548-46E7-8867-120000B1C711}" type="slidenum">
              <a:rPr lang="en-US"/>
              <a:pPr>
                <a:defRPr/>
              </a:pPr>
              <a:t>‹#›</a:t>
            </a:fld>
            <a:endParaRPr lang="en-US" dirty="0"/>
          </a:p>
        </p:txBody>
      </p:sp>
    </p:spTree>
    <p:extLst>
      <p:ext uri="{BB962C8B-B14F-4D97-AF65-F5344CB8AC3E}">
        <p14:creationId xmlns:p14="http://schemas.microsoft.com/office/powerpoint/2010/main" val="39749694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defTabSz="931863" eaLnBrk="1" hangingPunct="1">
              <a:defRPr sz="1200"/>
            </a:lvl1pPr>
          </a:lstStyle>
          <a:p>
            <a:pPr>
              <a:defRPr/>
            </a:pPr>
            <a:endParaRPr lang="en-US" dirty="0"/>
          </a:p>
        </p:txBody>
      </p:sp>
      <p:sp>
        <p:nvSpPr>
          <p:cNvPr id="131075" name="Rectangle 3"/>
          <p:cNvSpPr>
            <a:spLocks noGrp="1" noChangeArrowheads="1"/>
          </p:cNvSpPr>
          <p:nvPr>
            <p:ph type="dt" idx="1"/>
          </p:nvPr>
        </p:nvSpPr>
        <p:spPr bwMode="auto">
          <a:xfrm>
            <a:off x="3968750" y="0"/>
            <a:ext cx="3036888" cy="465138"/>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lvl1pPr algn="r" defTabSz="931863" eaLnBrk="1" hangingPunct="1">
              <a:defRPr sz="1200"/>
            </a:lvl1pPr>
          </a:lstStyle>
          <a:p>
            <a:pPr>
              <a:defRPr/>
            </a:pPr>
            <a:endParaRPr lang="en-US" dirty="0"/>
          </a:p>
        </p:txBody>
      </p:sp>
      <p:sp>
        <p:nvSpPr>
          <p:cNvPr id="103428" name="Rectangle 4"/>
          <p:cNvSpPr>
            <a:spLocks noGrp="1" noRot="1" noChangeAspect="1" noChangeArrowheads="1" noTextEdit="1"/>
          </p:cNvSpPr>
          <p:nvPr>
            <p:ph type="sldImg" idx="2"/>
          </p:nvPr>
        </p:nvSpPr>
        <p:spPr bwMode="auto">
          <a:xfrm>
            <a:off x="1181100" y="696913"/>
            <a:ext cx="4646613" cy="3484562"/>
          </a:xfrm>
          <a:prstGeom prst="rect">
            <a:avLst/>
          </a:prstGeom>
          <a:noFill/>
          <a:ln w="9525">
            <a:solidFill>
              <a:srgbClr val="000000"/>
            </a:solidFill>
            <a:miter lim="800000"/>
            <a:headEnd/>
            <a:tailEnd/>
          </a:ln>
        </p:spPr>
      </p:sp>
      <p:sp>
        <p:nvSpPr>
          <p:cNvPr id="131077" name="Rectangle 5"/>
          <p:cNvSpPr>
            <a:spLocks noGrp="1" noChangeArrowheads="1"/>
          </p:cNvSpPr>
          <p:nvPr>
            <p:ph type="body" sz="quarter" idx="3"/>
          </p:nvPr>
        </p:nvSpPr>
        <p:spPr bwMode="auto">
          <a:xfrm>
            <a:off x="700088" y="4414838"/>
            <a:ext cx="5607050" cy="4181475"/>
          </a:xfrm>
          <a:prstGeom prst="rect">
            <a:avLst/>
          </a:prstGeom>
          <a:noFill/>
          <a:ln w="9525">
            <a:noFill/>
            <a:miter lim="800000"/>
            <a:headEnd/>
            <a:tailEnd/>
          </a:ln>
          <a:effectLst/>
        </p:spPr>
        <p:txBody>
          <a:bodyPr vert="horz" wrap="square" lIns="93141" tIns="46570" rIns="93141" bIns="465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1078" name="Rectangle 6"/>
          <p:cNvSpPr>
            <a:spLocks noGrp="1" noChangeArrowheads="1"/>
          </p:cNvSpPr>
          <p:nvPr>
            <p:ph type="ftr" sz="quarter" idx="4"/>
          </p:nvPr>
        </p:nvSpPr>
        <p:spPr bwMode="auto">
          <a:xfrm>
            <a:off x="0" y="8826500"/>
            <a:ext cx="3036888"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defTabSz="931863" eaLnBrk="1" hangingPunct="1">
              <a:defRPr sz="1200"/>
            </a:lvl1pPr>
          </a:lstStyle>
          <a:p>
            <a:pPr>
              <a:defRPr/>
            </a:pPr>
            <a:endParaRPr lang="en-US" dirty="0"/>
          </a:p>
        </p:txBody>
      </p:sp>
      <p:sp>
        <p:nvSpPr>
          <p:cNvPr id="131079" name="Rectangle 7"/>
          <p:cNvSpPr>
            <a:spLocks noGrp="1" noChangeArrowheads="1"/>
          </p:cNvSpPr>
          <p:nvPr>
            <p:ph type="sldNum" sz="quarter" idx="5"/>
          </p:nvPr>
        </p:nvSpPr>
        <p:spPr bwMode="auto">
          <a:xfrm>
            <a:off x="3968750" y="8826500"/>
            <a:ext cx="3036888" cy="465138"/>
          </a:xfrm>
          <a:prstGeom prst="rect">
            <a:avLst/>
          </a:prstGeom>
          <a:noFill/>
          <a:ln w="9525">
            <a:noFill/>
            <a:miter lim="800000"/>
            <a:headEnd/>
            <a:tailEnd/>
          </a:ln>
          <a:effectLst/>
        </p:spPr>
        <p:txBody>
          <a:bodyPr vert="horz" wrap="square" lIns="93141" tIns="46570" rIns="93141" bIns="46570" numCol="1" anchor="b" anchorCtr="0" compatLnSpc="1">
            <a:prstTxWarp prst="textNoShape">
              <a:avLst/>
            </a:prstTxWarp>
          </a:bodyPr>
          <a:lstStyle>
            <a:lvl1pPr algn="r" defTabSz="931863" eaLnBrk="1" hangingPunct="1">
              <a:defRPr sz="1200"/>
            </a:lvl1pPr>
          </a:lstStyle>
          <a:p>
            <a:pPr>
              <a:defRPr/>
            </a:pPr>
            <a:fld id="{0FD04B63-315D-4007-921C-AF3A429AB23C}" type="slidenum">
              <a:rPr lang="en-US"/>
              <a:pPr>
                <a:defRPr/>
              </a:pPr>
              <a:t>‹#›</a:t>
            </a:fld>
            <a:endParaRPr lang="en-US" dirty="0"/>
          </a:p>
        </p:txBody>
      </p:sp>
    </p:spTree>
    <p:extLst>
      <p:ext uri="{BB962C8B-B14F-4D97-AF65-F5344CB8AC3E}">
        <p14:creationId xmlns:p14="http://schemas.microsoft.com/office/powerpoint/2010/main" val="379227396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7655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76059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9112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7054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8036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714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8326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021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8674" name="Rectangle 66"/>
          <p:cNvSpPr>
            <a:spLocks noGrp="1" noChangeArrowheads="1"/>
          </p:cNvSpPr>
          <p:nvPr>
            <p:ph type="ctrTitle" sz="quarter"/>
          </p:nvPr>
        </p:nvSpPr>
        <p:spPr>
          <a:xfrm>
            <a:off x="838200" y="609600"/>
            <a:ext cx="7772400" cy="746125"/>
          </a:xfrm>
        </p:spPr>
        <p:txBody>
          <a:bodyPr anchor="b"/>
          <a:lstStyle>
            <a:lvl1pPr algn="l">
              <a:defRPr sz="4400">
                <a:solidFill>
                  <a:schemeClr val="tx1"/>
                </a:solidFill>
              </a:defRPr>
            </a:lvl1pPr>
          </a:lstStyle>
          <a:p>
            <a:r>
              <a:rPr lang="en-US" smtClean="0"/>
              <a:t>Click to edit Master title style</a:t>
            </a:r>
            <a:endParaRPr lang="en-US" dirty="0"/>
          </a:p>
        </p:txBody>
      </p:sp>
      <p:sp>
        <p:nvSpPr>
          <p:cNvPr id="68675" name="Rectangle 67"/>
          <p:cNvSpPr>
            <a:spLocks noGrp="1" noChangeArrowheads="1"/>
          </p:cNvSpPr>
          <p:nvPr>
            <p:ph type="subTitle" sz="quarter" idx="1"/>
          </p:nvPr>
        </p:nvSpPr>
        <p:spPr>
          <a:xfrm>
            <a:off x="1219200" y="1600200"/>
            <a:ext cx="6248400" cy="1752600"/>
          </a:xfrm>
          <a:prstGeom prst="rect">
            <a:avLst/>
          </a:prstGeom>
        </p:spPr>
        <p:txBody>
          <a:bodyPr/>
          <a:lstStyle>
            <a:lvl1pPr marL="0" indent="0" algn="ctr">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5C9985C-0D0C-4DFC-8D78-DAEBC0C4035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61BF304-2B2D-40BC-935B-6C6E8DEB126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961A76A-8FDF-4D5A-BE4D-9693334D1F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4DF5507-DDB4-4A38-A593-10F91FE65B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005117D-6F3C-4589-AB7B-70EB2F47CDB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5999C7B-4AA5-44D8-81E3-9910CAB459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F97C887-2946-4A29-BB0A-ED2257009BE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6B53199-C18D-40B8-A89B-B9ADB574BC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7948EB-23BC-4AD1-9337-AA42EA27DF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651" name="Rectangle 67"/>
          <p:cNvSpPr>
            <a:spLocks noGrp="1" noChangeArrowheads="1"/>
          </p:cNvSpPr>
          <p:nvPr>
            <p:ph type="title"/>
          </p:nvPr>
        </p:nvSpPr>
        <p:spPr bwMode="auto">
          <a:xfrm>
            <a:off x="685800" y="990600"/>
            <a:ext cx="7924800"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dirty="0" smtClean="0"/>
          </a:p>
        </p:txBody>
      </p:sp>
      <p:pic>
        <p:nvPicPr>
          <p:cNvPr id="3079" name="Picture 7" descr="C:\Documents and Settings\tsuen\Desktop\David Presentation\bg.jpg"/>
          <p:cNvPicPr>
            <a:picLocks noChangeAspect="1" noChangeArrowheads="1"/>
          </p:cNvPicPr>
          <p:nvPr/>
        </p:nvPicPr>
        <p:blipFill>
          <a:blip r:embed="rId14" cstate="print"/>
          <a:srcRect/>
          <a:stretch>
            <a:fillRect/>
          </a:stretch>
        </p:blipFill>
        <p:spPr bwMode="auto">
          <a:xfrm>
            <a:off x="0" y="0"/>
            <a:ext cx="9144000" cy="6870630"/>
          </a:xfrm>
          <a:prstGeom prst="rect">
            <a:avLst/>
          </a:prstGeom>
          <a:noFill/>
        </p:spPr>
      </p:pic>
    </p:spTree>
  </p:cSld>
  <p:clrMap bg1="dk2" tx1="lt1" bg2="dk1" tx2="lt2" accent1="accent1" accent2="accent2" accent3="accent3" accent4="accent4" accent5="accent5" accent6="accent6" hlink="hlink" folHlink="folHlink"/>
  <p:sldLayoutIdLst>
    <p:sldLayoutId id="2147483812"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spc="-150">
          <a:solidFill>
            <a:schemeClr val="tx1"/>
          </a:solidFill>
          <a:effectLst>
            <a:outerShdw blurRad="38100" dist="38100" dir="2700000" algn="tl">
              <a:srgbClr val="000000">
                <a:alpha val="43137"/>
              </a:srgbClr>
            </a:outerShdw>
          </a:effectLst>
          <a:latin typeface="AvantGarde Md BT"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48017153"/>
              </p:ext>
            </p:extLst>
          </p:nvPr>
        </p:nvGraphicFramePr>
        <p:xfrm>
          <a:off x="685800" y="1295400"/>
          <a:ext cx="7543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09800" y="339804"/>
            <a:ext cx="6629400" cy="1107996"/>
          </a:xfrm>
          <a:prstGeom prst="rect">
            <a:avLst/>
          </a:prstGeom>
          <a:noFill/>
        </p:spPr>
        <p:txBody>
          <a:bodyPr wrap="square" rtlCol="0">
            <a:spAutoFit/>
          </a:bodyPr>
          <a:lstStyle/>
          <a:p>
            <a:pPr lvl="0" algn="r"/>
            <a:r>
              <a:rPr lang="en-US" sz="4800" dirty="0" smtClean="0">
                <a:solidFill>
                  <a:schemeClr val="accent6">
                    <a:lumMod val="20000"/>
                    <a:lumOff val="80000"/>
                  </a:schemeClr>
                </a:solidFill>
                <a:latin typeface="AvantGarde Bk BT" pitchFamily="34" charset="0"/>
              </a:rPr>
              <a:t>Introductions</a:t>
            </a:r>
            <a:endParaRPr lang="en-US" sz="4800" kern="0" spc="-150" dirty="0" smtClean="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8" name="Straight Connector 7"/>
          <p:cNvCxnSpPr/>
          <p:nvPr/>
        </p:nvCxnSpPr>
        <p:spPr bwMode="auto">
          <a:xfrm>
            <a:off x="2057400" y="10668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BED56F9-FB8A-4BA4-8C5B-8B612C6BAA6E}"/>
                                            </p:graphicEl>
                                          </p:spTgt>
                                        </p:tgtEl>
                                        <p:attrNameLst>
                                          <p:attrName>style.visibility</p:attrName>
                                        </p:attrNameLst>
                                      </p:cBhvr>
                                      <p:to>
                                        <p:strVal val="visible"/>
                                      </p:to>
                                    </p:set>
                                    <p:animEffect transition="in" filter="fade">
                                      <p:cBhvr>
                                        <p:cTn id="7" dur="2000"/>
                                        <p:tgtEl>
                                          <p:spTgt spid="4">
                                            <p:graphicEl>
                                              <a:dgm id="{5BED56F9-FB8A-4BA4-8C5B-8B612C6BAA6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80411DD3-8EBE-4722-AD17-629F7EDA6ECA}"/>
                                            </p:graphicEl>
                                          </p:spTgt>
                                        </p:tgtEl>
                                        <p:attrNameLst>
                                          <p:attrName>style.visibility</p:attrName>
                                        </p:attrNameLst>
                                      </p:cBhvr>
                                      <p:to>
                                        <p:strVal val="visible"/>
                                      </p:to>
                                    </p:set>
                                    <p:animEffect transition="in" filter="fade">
                                      <p:cBhvr>
                                        <p:cTn id="12" dur="2000"/>
                                        <p:tgtEl>
                                          <p:spTgt spid="4">
                                            <p:graphicEl>
                                              <a:dgm id="{80411DD3-8EBE-4722-AD17-629F7EDA6EC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F11D48C-3E6F-4D47-B0E7-B442D095C447}"/>
                                            </p:graphicEl>
                                          </p:spTgt>
                                        </p:tgtEl>
                                        <p:attrNameLst>
                                          <p:attrName>style.visibility</p:attrName>
                                        </p:attrNameLst>
                                      </p:cBhvr>
                                      <p:to>
                                        <p:strVal val="visible"/>
                                      </p:to>
                                    </p:set>
                                    <p:animEffect transition="in" filter="fade">
                                      <p:cBhvr>
                                        <p:cTn id="17" dur="2000"/>
                                        <p:tgtEl>
                                          <p:spTgt spid="4">
                                            <p:graphicEl>
                                              <a:dgm id="{AF11D48C-3E6F-4D47-B0E7-B442D095C44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84E3C215-B212-4046-A6A8-4A86A90D4D76}"/>
                                            </p:graphicEl>
                                          </p:spTgt>
                                        </p:tgtEl>
                                        <p:attrNameLst>
                                          <p:attrName>style.visibility</p:attrName>
                                        </p:attrNameLst>
                                      </p:cBhvr>
                                      <p:to>
                                        <p:strVal val="visible"/>
                                      </p:to>
                                    </p:set>
                                    <p:animEffect transition="in" filter="fade">
                                      <p:cBhvr>
                                        <p:cTn id="20" dur="2000"/>
                                        <p:tgtEl>
                                          <p:spTgt spid="4">
                                            <p:graphicEl>
                                              <a:dgm id="{84E3C215-B212-4046-A6A8-4A86A90D4D7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265B62E3-6A1D-4737-BF90-2EC3D45D6C0E}"/>
                                            </p:graphicEl>
                                          </p:spTgt>
                                        </p:tgtEl>
                                        <p:attrNameLst>
                                          <p:attrName>style.visibility</p:attrName>
                                        </p:attrNameLst>
                                      </p:cBhvr>
                                      <p:to>
                                        <p:strVal val="visible"/>
                                      </p:to>
                                    </p:set>
                                    <p:animEffect transition="in" filter="fade">
                                      <p:cBhvr>
                                        <p:cTn id="25" dur="2000"/>
                                        <p:tgtEl>
                                          <p:spTgt spid="4">
                                            <p:graphicEl>
                                              <a:dgm id="{265B62E3-6A1D-4737-BF90-2EC3D45D6C0E}"/>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67E2ED32-E422-41D7-9DF9-05054DF6A64E}"/>
                                            </p:graphicEl>
                                          </p:spTgt>
                                        </p:tgtEl>
                                        <p:attrNameLst>
                                          <p:attrName>style.visibility</p:attrName>
                                        </p:attrNameLst>
                                      </p:cBhvr>
                                      <p:to>
                                        <p:strVal val="visible"/>
                                      </p:to>
                                    </p:set>
                                    <p:animEffect transition="in" filter="fade">
                                      <p:cBhvr>
                                        <p:cTn id="28" dur="2000"/>
                                        <p:tgtEl>
                                          <p:spTgt spid="4">
                                            <p:graphicEl>
                                              <a:dgm id="{67E2ED32-E422-41D7-9DF9-05054DF6A64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8F204675-95F7-446C-8357-FD4B766FD803}"/>
                                            </p:graphicEl>
                                          </p:spTgt>
                                        </p:tgtEl>
                                        <p:attrNameLst>
                                          <p:attrName>style.visibility</p:attrName>
                                        </p:attrNameLst>
                                      </p:cBhvr>
                                      <p:to>
                                        <p:strVal val="visible"/>
                                      </p:to>
                                    </p:set>
                                    <p:animEffect transition="in" filter="fade">
                                      <p:cBhvr>
                                        <p:cTn id="33" dur="2000"/>
                                        <p:tgtEl>
                                          <p:spTgt spid="4">
                                            <p:graphicEl>
                                              <a:dgm id="{8F204675-95F7-446C-8357-FD4B766FD803}"/>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FAAD7EB5-B15F-4825-9175-77818B66A8B6}"/>
                                            </p:graphicEl>
                                          </p:spTgt>
                                        </p:tgtEl>
                                        <p:attrNameLst>
                                          <p:attrName>style.visibility</p:attrName>
                                        </p:attrNameLst>
                                      </p:cBhvr>
                                      <p:to>
                                        <p:strVal val="visible"/>
                                      </p:to>
                                    </p:set>
                                    <p:animEffect transition="in" filter="fade">
                                      <p:cBhvr>
                                        <p:cTn id="36" dur="2000"/>
                                        <p:tgtEl>
                                          <p:spTgt spid="4">
                                            <p:graphicEl>
                                              <a:dgm id="{FAAD7EB5-B15F-4825-9175-77818B66A8B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417988A8-B802-4AF8-9BA5-AADDBF8A51E8}"/>
                                            </p:graphicEl>
                                          </p:spTgt>
                                        </p:tgtEl>
                                        <p:attrNameLst>
                                          <p:attrName>style.visibility</p:attrName>
                                        </p:attrNameLst>
                                      </p:cBhvr>
                                      <p:to>
                                        <p:strVal val="visible"/>
                                      </p:to>
                                    </p:set>
                                    <p:animEffect transition="in" filter="fade">
                                      <p:cBhvr>
                                        <p:cTn id="39" dur="2000"/>
                                        <p:tgtEl>
                                          <p:spTgt spid="4">
                                            <p:graphicEl>
                                              <a:dgm id="{417988A8-B802-4AF8-9BA5-AADDBF8A51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37616" y="3446143"/>
            <a:ext cx="5791200" cy="461665"/>
          </a:xfrm>
          <a:prstGeom prst="rect">
            <a:avLst/>
          </a:prstGeom>
          <a:noFill/>
        </p:spPr>
        <p:txBody>
          <a:bodyPr wrap="square" rtlCol="0">
            <a:spAutoFit/>
          </a:bodyPr>
          <a:lstStyle/>
          <a:p>
            <a:r>
              <a:rPr lang="en-US" sz="2400" b="1" dirty="0" smtClean="0">
                <a:solidFill>
                  <a:schemeClr val="accent6">
                    <a:lumMod val="20000"/>
                    <a:lumOff val="80000"/>
                  </a:schemeClr>
                </a:solidFill>
                <a:latin typeface="AvantGarde Bk BT" pitchFamily="34" charset="0"/>
              </a:rPr>
              <a:t>Licenses and Certifications:</a:t>
            </a:r>
          </a:p>
        </p:txBody>
      </p:sp>
      <p:sp>
        <p:nvSpPr>
          <p:cNvPr id="6" name="TextBox 5"/>
          <p:cNvSpPr txBox="1"/>
          <p:nvPr/>
        </p:nvSpPr>
        <p:spPr>
          <a:xfrm>
            <a:off x="737616" y="3829824"/>
            <a:ext cx="7491984" cy="3170099"/>
          </a:xfrm>
          <a:prstGeom prst="rect">
            <a:avLst/>
          </a:prstGeom>
          <a:noFill/>
        </p:spPr>
        <p:txBody>
          <a:bodyPr wrap="square" rtlCol="0">
            <a:spAutoFit/>
          </a:bodyPr>
          <a:lstStyle/>
          <a:p>
            <a:pPr marL="182880" indent="-182880">
              <a:buFont typeface="Arial" pitchFamily="34" charset="0"/>
              <a:buChar char="•"/>
            </a:pPr>
            <a:r>
              <a:rPr lang="en-US" sz="2000" dirty="0" smtClean="0">
                <a:latin typeface="AvantGarde Bk BT" pitchFamily="34" charset="0"/>
              </a:rPr>
              <a:t>CSLB C-27 (978574)</a:t>
            </a:r>
          </a:p>
          <a:p>
            <a:pPr marL="182880" indent="-182880">
              <a:buFont typeface="Arial" pitchFamily="34" charset="0"/>
              <a:buChar char="•"/>
            </a:pPr>
            <a:r>
              <a:rPr lang="en-US" sz="2000" dirty="0" smtClean="0">
                <a:latin typeface="AvantGarde Bk BT" pitchFamily="34" charset="0"/>
              </a:rPr>
              <a:t>Certified Landscape Irrigation Auditor (CLIA)</a:t>
            </a:r>
          </a:p>
          <a:p>
            <a:pPr marL="182880" indent="-182880">
              <a:buFont typeface="Arial" pitchFamily="34" charset="0"/>
              <a:buChar char="•"/>
            </a:pPr>
            <a:r>
              <a:rPr lang="en-US" sz="2000" dirty="0">
                <a:latin typeface="AvantGarde Bk BT" pitchFamily="34" charset="0"/>
              </a:rPr>
              <a:t>Certified Landscape Irrigation Auditor </a:t>
            </a:r>
            <a:r>
              <a:rPr lang="en-US" sz="2000" dirty="0" smtClean="0">
                <a:latin typeface="AvantGarde Bk BT" pitchFamily="34" charset="0"/>
              </a:rPr>
              <a:t>- DRIP</a:t>
            </a:r>
          </a:p>
          <a:p>
            <a:pPr marL="182880" indent="-182880">
              <a:buFont typeface="Arial" pitchFamily="34" charset="0"/>
              <a:buChar char="•"/>
            </a:pPr>
            <a:r>
              <a:rPr lang="en-US" sz="2000" dirty="0" smtClean="0">
                <a:latin typeface="AvantGarde Bk BT" pitchFamily="34" charset="0"/>
              </a:rPr>
              <a:t>Qualified Water Efficient Landscaper (QWEL)</a:t>
            </a:r>
          </a:p>
          <a:p>
            <a:pPr marL="182880" indent="-182880">
              <a:buFont typeface="Arial" pitchFamily="34" charset="0"/>
              <a:buChar char="•"/>
            </a:pPr>
            <a:r>
              <a:rPr lang="en-US" sz="2000" dirty="0" smtClean="0">
                <a:latin typeface="AvantGarde Bk BT" pitchFamily="34" charset="0"/>
              </a:rPr>
              <a:t>Certified Irrigation Technician (CIT)</a:t>
            </a:r>
          </a:p>
          <a:p>
            <a:pPr marL="182880" indent="-182880">
              <a:buFont typeface="Arial" pitchFamily="34" charset="0"/>
              <a:buChar char="•"/>
            </a:pPr>
            <a:r>
              <a:rPr lang="en-US" sz="2000" dirty="0" smtClean="0">
                <a:latin typeface="AvantGarde Bk BT" pitchFamily="34" charset="0"/>
              </a:rPr>
              <a:t>D1 (Distribution) Certified</a:t>
            </a:r>
          </a:p>
          <a:p>
            <a:pPr marL="182880" indent="-182880">
              <a:buFont typeface="Arial" pitchFamily="34" charset="0"/>
              <a:buChar char="•"/>
            </a:pPr>
            <a:r>
              <a:rPr lang="en-US" sz="2000" dirty="0" smtClean="0">
                <a:latin typeface="AvantGarde Bk BT" pitchFamily="34" charset="0"/>
              </a:rPr>
              <a:t>Certified Water Manager (CLCA)</a:t>
            </a:r>
          </a:p>
          <a:p>
            <a:pPr marL="182880" indent="-182880">
              <a:buFont typeface="Arial" pitchFamily="34" charset="0"/>
              <a:buChar char="•"/>
            </a:pPr>
            <a:r>
              <a:rPr lang="en-US" sz="2000" dirty="0" smtClean="0">
                <a:latin typeface="AvantGarde Bk BT" pitchFamily="34" charset="0"/>
              </a:rPr>
              <a:t>Certified Contractor for Department of Industrial Relations (DIR)</a:t>
            </a: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p:txBody>
      </p:sp>
      <p:sp>
        <p:nvSpPr>
          <p:cNvPr id="15" name="TextBox 14"/>
          <p:cNvSpPr txBox="1"/>
          <p:nvPr/>
        </p:nvSpPr>
        <p:spPr>
          <a:xfrm>
            <a:off x="2209800" y="339804"/>
            <a:ext cx="6629400" cy="984885"/>
          </a:xfrm>
          <a:prstGeom prst="rect">
            <a:avLst/>
          </a:prstGeom>
          <a:noFill/>
        </p:spPr>
        <p:txBody>
          <a:bodyPr wrap="square" rtlCol="0">
            <a:spAutoFit/>
          </a:bodyPr>
          <a:lstStyle/>
          <a:p>
            <a:pPr lvl="0" algn="r"/>
            <a:r>
              <a:rPr lang="en-US" sz="4000" dirty="0" smtClean="0">
                <a:solidFill>
                  <a:schemeClr val="accent6">
                    <a:lumMod val="20000"/>
                    <a:lumOff val="80000"/>
                  </a:schemeClr>
                </a:solidFill>
                <a:latin typeface="AvantGarde Bk BT" pitchFamily="34" charset="0"/>
              </a:rPr>
              <a:t>Experience &amp; Certifications</a:t>
            </a:r>
            <a:endParaRPr lang="en-US" sz="4000" kern="0" spc="-150" dirty="0" smtClean="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18" name="Straight Connector 17"/>
          <p:cNvCxnSpPr/>
          <p:nvPr/>
        </p:nvCxnSpPr>
        <p:spPr bwMode="auto">
          <a:xfrm>
            <a:off x="2057400" y="11430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
        <p:nvSpPr>
          <p:cNvPr id="8" name="TextBox 7"/>
          <p:cNvSpPr txBox="1"/>
          <p:nvPr/>
        </p:nvSpPr>
        <p:spPr>
          <a:xfrm>
            <a:off x="737616" y="1798515"/>
            <a:ext cx="5791200" cy="1138773"/>
          </a:xfrm>
          <a:prstGeom prst="rect">
            <a:avLst/>
          </a:prstGeom>
          <a:noFill/>
        </p:spPr>
        <p:txBody>
          <a:bodyPr wrap="square" rtlCol="0">
            <a:spAutoFit/>
          </a:bodyPr>
          <a:lstStyle/>
          <a:p>
            <a:r>
              <a:rPr lang="en-US" sz="2400" b="1" dirty="0" smtClean="0">
                <a:solidFill>
                  <a:schemeClr val="accent6">
                    <a:lumMod val="20000"/>
                    <a:lumOff val="80000"/>
                  </a:schemeClr>
                </a:solidFill>
                <a:latin typeface="AvantGarde Bk BT" pitchFamily="34" charset="0"/>
              </a:rPr>
              <a:t>History:</a:t>
            </a:r>
          </a:p>
          <a:p>
            <a:endParaRPr lang="en-US" sz="2200" dirty="0" smtClean="0">
              <a:solidFill>
                <a:schemeClr val="accent6">
                  <a:lumMod val="20000"/>
                  <a:lumOff val="80000"/>
                </a:schemeClr>
              </a:solidFill>
              <a:latin typeface="AvantGarde Bk BT" pitchFamily="34" charset="0"/>
            </a:endParaRPr>
          </a:p>
          <a:p>
            <a:endParaRPr lang="en-US" sz="2200" dirty="0" smtClean="0">
              <a:solidFill>
                <a:schemeClr val="accent6">
                  <a:lumMod val="20000"/>
                  <a:lumOff val="80000"/>
                </a:schemeClr>
              </a:solidFill>
              <a:latin typeface="AvantGarde Bk BT" pitchFamily="34" charset="0"/>
            </a:endParaRPr>
          </a:p>
        </p:txBody>
      </p:sp>
      <p:sp>
        <p:nvSpPr>
          <p:cNvPr id="9" name="TextBox 8"/>
          <p:cNvSpPr txBox="1"/>
          <p:nvPr/>
        </p:nvSpPr>
        <p:spPr>
          <a:xfrm>
            <a:off x="737616" y="2152450"/>
            <a:ext cx="7162800" cy="1323439"/>
          </a:xfrm>
          <a:prstGeom prst="rect">
            <a:avLst/>
          </a:prstGeom>
          <a:noFill/>
        </p:spPr>
        <p:txBody>
          <a:bodyPr wrap="square" rtlCol="0">
            <a:spAutoFit/>
          </a:bodyPr>
          <a:lstStyle/>
          <a:p>
            <a:pPr marL="182880" indent="-182880">
              <a:buFont typeface="Arial" pitchFamily="34" charset="0"/>
              <a:buChar char="•"/>
            </a:pPr>
            <a:r>
              <a:rPr lang="en-US" sz="2000" dirty="0" smtClean="0">
                <a:latin typeface="AvantGarde Bk BT" pitchFamily="34" charset="0"/>
              </a:rPr>
              <a:t>Over 18 years in landscaping/horticulture/rebate programs</a:t>
            </a:r>
          </a:p>
          <a:p>
            <a:pPr marL="182880" indent="-182880">
              <a:buFont typeface="Arial" pitchFamily="34" charset="0"/>
              <a:buChar char="•"/>
            </a:pPr>
            <a:r>
              <a:rPr lang="en-US" sz="2000" dirty="0" smtClean="0">
                <a:latin typeface="AvantGarde Bk BT" pitchFamily="34" charset="0"/>
              </a:rPr>
              <a:t>Over 100 combined years of staff experience</a:t>
            </a:r>
          </a:p>
          <a:p>
            <a:pPr marL="182880" indent="-182880">
              <a:buFont typeface="Arial" pitchFamily="34" charset="0"/>
              <a:buChar char="•"/>
            </a:pPr>
            <a:r>
              <a:rPr lang="en-US" sz="2000" dirty="0" smtClean="0">
                <a:latin typeface="AvantGarde Bk BT" pitchFamily="34" charset="0"/>
              </a:rPr>
              <a:t>Over 100 water agencies and municipalities</a:t>
            </a:r>
          </a:p>
          <a:p>
            <a:pPr marL="182880" indent="-182880">
              <a:buFont typeface="Arial" pitchFamily="34" charset="0"/>
              <a:buChar char="•"/>
            </a:pPr>
            <a:r>
              <a:rPr lang="en-US" sz="2000" dirty="0" smtClean="0">
                <a:latin typeface="AvantGarde Bk BT" pitchFamily="34" charset="0"/>
              </a:rPr>
              <a:t>Service area includes: California, Arizona, and Washington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71700" y="386715"/>
            <a:ext cx="6629400" cy="984885"/>
          </a:xfrm>
          <a:prstGeom prst="rect">
            <a:avLst/>
          </a:prstGeom>
          <a:noFill/>
        </p:spPr>
        <p:txBody>
          <a:bodyPr wrap="square" rtlCol="0">
            <a:spAutoFit/>
          </a:bodyPr>
          <a:lstStyle/>
          <a:p>
            <a:pPr lvl="0" algn="r"/>
            <a:r>
              <a:rPr lang="en-US" sz="4000" dirty="0" smtClean="0">
                <a:solidFill>
                  <a:schemeClr val="accent6">
                    <a:lumMod val="20000"/>
                    <a:lumOff val="80000"/>
                  </a:schemeClr>
                </a:solidFill>
                <a:latin typeface="AvantGarde Bk BT" pitchFamily="34" charset="0"/>
              </a:rPr>
              <a:t>Services</a:t>
            </a:r>
            <a:endParaRPr lang="en-US" sz="4000" kern="0" spc="-150" dirty="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32" name="Straight Connector 31"/>
          <p:cNvCxnSpPr/>
          <p:nvPr/>
        </p:nvCxnSpPr>
        <p:spPr bwMode="auto">
          <a:xfrm>
            <a:off x="2057400" y="10668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
        <p:nvSpPr>
          <p:cNvPr id="25" name="TextBox 24"/>
          <p:cNvSpPr txBox="1"/>
          <p:nvPr/>
        </p:nvSpPr>
        <p:spPr>
          <a:xfrm>
            <a:off x="685800" y="1836746"/>
            <a:ext cx="5791200" cy="1508105"/>
          </a:xfrm>
          <a:prstGeom prst="rect">
            <a:avLst/>
          </a:prstGeom>
          <a:noFill/>
        </p:spPr>
        <p:txBody>
          <a:bodyPr wrap="square" rtlCol="0">
            <a:spAutoFit/>
          </a:bodyPr>
          <a:lstStyle/>
          <a:p>
            <a:r>
              <a:rPr lang="en-US" sz="2400" b="1" dirty="0" smtClean="0">
                <a:solidFill>
                  <a:schemeClr val="accent6">
                    <a:lumMod val="20000"/>
                    <a:lumOff val="80000"/>
                  </a:schemeClr>
                </a:solidFill>
                <a:latin typeface="AvantGarde Bk BT" pitchFamily="34" charset="0"/>
              </a:rPr>
              <a:t>Experience:</a:t>
            </a:r>
          </a:p>
          <a:p>
            <a:endParaRPr lang="en-US" sz="2400" b="1" dirty="0" smtClean="0">
              <a:solidFill>
                <a:schemeClr val="accent6">
                  <a:lumMod val="20000"/>
                  <a:lumOff val="80000"/>
                </a:schemeClr>
              </a:solidFill>
              <a:latin typeface="AvantGarde Bk BT" pitchFamily="34" charset="0"/>
            </a:endParaRPr>
          </a:p>
          <a:p>
            <a:endParaRPr lang="en-US" sz="2200" dirty="0" smtClean="0">
              <a:solidFill>
                <a:schemeClr val="accent6">
                  <a:lumMod val="20000"/>
                  <a:lumOff val="80000"/>
                </a:schemeClr>
              </a:solidFill>
              <a:latin typeface="AvantGarde Bk BT" pitchFamily="34" charset="0"/>
            </a:endParaRPr>
          </a:p>
          <a:p>
            <a:endParaRPr lang="en-US" sz="2200" dirty="0" smtClean="0">
              <a:solidFill>
                <a:schemeClr val="accent6">
                  <a:lumMod val="20000"/>
                  <a:lumOff val="80000"/>
                </a:schemeClr>
              </a:solidFill>
              <a:latin typeface="AvantGarde Bk BT" pitchFamily="34" charset="0"/>
            </a:endParaRPr>
          </a:p>
        </p:txBody>
      </p:sp>
      <p:sp>
        <p:nvSpPr>
          <p:cNvPr id="27" name="TextBox 26"/>
          <p:cNvSpPr txBox="1"/>
          <p:nvPr/>
        </p:nvSpPr>
        <p:spPr>
          <a:xfrm>
            <a:off x="685800" y="2280583"/>
            <a:ext cx="8253984" cy="6863417"/>
          </a:xfrm>
          <a:prstGeom prst="rect">
            <a:avLst/>
          </a:prstGeom>
          <a:noFill/>
        </p:spPr>
        <p:txBody>
          <a:bodyPr wrap="square" rtlCol="0">
            <a:spAutoFit/>
          </a:bodyPr>
          <a:lstStyle/>
          <a:p>
            <a:pPr marL="182880" indent="-182880">
              <a:buFont typeface="Arial" pitchFamily="34" charset="0"/>
              <a:buChar char="•"/>
            </a:pPr>
            <a:r>
              <a:rPr lang="en-US" sz="2000" dirty="0" smtClean="0">
                <a:latin typeface="AvantGarde Bk BT" pitchFamily="34" charset="0"/>
              </a:rPr>
              <a:t>Managed San Diego County Water Authority’s Sustainable Landscape Replacement Program – Processed over </a:t>
            </a:r>
            <a:r>
              <a:rPr lang="en-US" sz="2000" b="1" dirty="0" smtClean="0">
                <a:latin typeface="AvantGarde Bk BT" pitchFamily="34" charset="0"/>
              </a:rPr>
              <a:t>2,000</a:t>
            </a:r>
            <a:r>
              <a:rPr lang="en-US" sz="2000" dirty="0" smtClean="0">
                <a:latin typeface="AvantGarde Bk BT" pitchFamily="34" charset="0"/>
              </a:rPr>
              <a:t> rebates from 2012-2019</a:t>
            </a:r>
          </a:p>
          <a:p>
            <a:pPr marL="182880" indent="-182880">
              <a:buFont typeface="Arial" pitchFamily="34" charset="0"/>
              <a:buChar char="•"/>
            </a:pPr>
            <a:r>
              <a:rPr lang="en-US" sz="2000" dirty="0">
                <a:latin typeface="AvantGarde Bk BT" pitchFamily="34" charset="0"/>
              </a:rPr>
              <a:t>Managed </a:t>
            </a:r>
            <a:r>
              <a:rPr lang="en-US" sz="2000" dirty="0" smtClean="0">
                <a:latin typeface="AvantGarde Bk BT" pitchFamily="34" charset="0"/>
              </a:rPr>
              <a:t>City of Ventura’s Turf </a:t>
            </a:r>
            <a:r>
              <a:rPr lang="en-US" sz="2000" dirty="0">
                <a:latin typeface="AvantGarde Bk BT" pitchFamily="34" charset="0"/>
              </a:rPr>
              <a:t>Replacement Program – Processed over </a:t>
            </a:r>
            <a:r>
              <a:rPr lang="en-US" sz="2000" b="1" dirty="0" smtClean="0">
                <a:latin typeface="AvantGarde Bk BT" pitchFamily="34" charset="0"/>
              </a:rPr>
              <a:t>1,000</a:t>
            </a:r>
            <a:r>
              <a:rPr lang="en-US" sz="2000" dirty="0" smtClean="0">
                <a:latin typeface="AvantGarde Bk BT" pitchFamily="34" charset="0"/>
              </a:rPr>
              <a:t> </a:t>
            </a:r>
            <a:r>
              <a:rPr lang="en-US" sz="2000" dirty="0">
                <a:latin typeface="AvantGarde Bk BT" pitchFamily="34" charset="0"/>
              </a:rPr>
              <a:t>rebates from </a:t>
            </a:r>
            <a:r>
              <a:rPr lang="en-US" sz="2000" dirty="0" smtClean="0">
                <a:latin typeface="AvantGarde Bk BT" pitchFamily="34" charset="0"/>
              </a:rPr>
              <a:t>2015 to Present </a:t>
            </a:r>
          </a:p>
          <a:p>
            <a:pPr marL="182880" indent="-182880">
              <a:buFont typeface="Arial" pitchFamily="34" charset="0"/>
              <a:buChar char="•"/>
            </a:pPr>
            <a:r>
              <a:rPr lang="en-US" sz="2000" dirty="0">
                <a:latin typeface="AvantGarde Bk BT" pitchFamily="34" charset="0"/>
              </a:rPr>
              <a:t>Managed </a:t>
            </a:r>
            <a:r>
              <a:rPr lang="en-US" sz="2000" dirty="0" smtClean="0">
                <a:latin typeface="AvantGarde Bk BT" pitchFamily="34" charset="0"/>
              </a:rPr>
              <a:t>Santa Clara Valley Water District’s Landscape Rebate Program– </a:t>
            </a:r>
            <a:r>
              <a:rPr lang="en-US" sz="2000" dirty="0">
                <a:latin typeface="AvantGarde Bk BT" pitchFamily="34" charset="0"/>
              </a:rPr>
              <a:t>Processed over </a:t>
            </a:r>
            <a:r>
              <a:rPr lang="en-US" sz="2000" b="1" dirty="0">
                <a:latin typeface="AvantGarde Bk BT" pitchFamily="34" charset="0"/>
              </a:rPr>
              <a:t>1,000</a:t>
            </a:r>
            <a:r>
              <a:rPr lang="en-US" sz="2000" dirty="0">
                <a:latin typeface="AvantGarde Bk BT" pitchFamily="34" charset="0"/>
              </a:rPr>
              <a:t> rebates from </a:t>
            </a:r>
            <a:r>
              <a:rPr lang="en-US" sz="2000" dirty="0" smtClean="0">
                <a:latin typeface="AvantGarde Bk BT" pitchFamily="34" charset="0"/>
              </a:rPr>
              <a:t>2009 to 2012</a:t>
            </a:r>
          </a:p>
          <a:p>
            <a:pPr marL="182880" indent="-182880">
              <a:buFont typeface="Arial" pitchFamily="34" charset="0"/>
              <a:buChar char="•"/>
            </a:pPr>
            <a:r>
              <a:rPr lang="en-US" sz="2000" dirty="0" smtClean="0">
                <a:latin typeface="AvantGarde Bk BT" pitchFamily="34" charset="0"/>
              </a:rPr>
              <a:t>Distributed and installed over </a:t>
            </a:r>
            <a:r>
              <a:rPr lang="en-US" sz="2000" b="1" dirty="0" smtClean="0">
                <a:latin typeface="AvantGarde Bk BT" pitchFamily="34" charset="0"/>
              </a:rPr>
              <a:t>65,000</a:t>
            </a:r>
            <a:r>
              <a:rPr lang="en-US" sz="2000" dirty="0" smtClean="0">
                <a:latin typeface="AvantGarde Bk BT" pitchFamily="34" charset="0"/>
              </a:rPr>
              <a:t> High-Efficient Toilets</a:t>
            </a:r>
          </a:p>
          <a:p>
            <a:pPr marL="182880" indent="-182880">
              <a:buFont typeface="Arial" pitchFamily="34" charset="0"/>
              <a:buChar char="•"/>
            </a:pPr>
            <a:r>
              <a:rPr lang="en-US" sz="2000" dirty="0" smtClean="0">
                <a:latin typeface="AvantGarde Bk BT" pitchFamily="34" charset="0"/>
              </a:rPr>
              <a:t>Conducted over </a:t>
            </a:r>
            <a:r>
              <a:rPr lang="en-US" sz="2000" b="1" dirty="0" smtClean="0">
                <a:latin typeface="AvantGarde Bk BT" pitchFamily="34" charset="0"/>
              </a:rPr>
              <a:t>10,000</a:t>
            </a:r>
            <a:r>
              <a:rPr lang="en-US" sz="2000" dirty="0" smtClean="0">
                <a:latin typeface="AvantGarde Bk BT" pitchFamily="34" charset="0"/>
              </a:rPr>
              <a:t> device inspections for numerous agencies including Metropolitan Water District of Southern California</a:t>
            </a:r>
          </a:p>
          <a:p>
            <a:pPr marL="182880" indent="-182880">
              <a:buFont typeface="Arial" pitchFamily="34" charset="0"/>
              <a:buChar char="•"/>
            </a:pPr>
            <a:r>
              <a:rPr lang="en-US" sz="2000" dirty="0" smtClean="0">
                <a:latin typeface="AvantGarde Bk BT" pitchFamily="34" charset="0"/>
              </a:rPr>
              <a:t>Conducted over </a:t>
            </a:r>
            <a:r>
              <a:rPr lang="en-US" sz="2000" b="1" dirty="0" smtClean="0">
                <a:latin typeface="AvantGarde Bk BT" pitchFamily="34" charset="0"/>
              </a:rPr>
              <a:t>55,000</a:t>
            </a:r>
            <a:r>
              <a:rPr lang="en-US" sz="2000" dirty="0" smtClean="0">
                <a:latin typeface="AvantGarde Bk BT" pitchFamily="34" charset="0"/>
              </a:rPr>
              <a:t> Residential Water Surveys</a:t>
            </a:r>
          </a:p>
          <a:p>
            <a:pPr marL="182880" indent="-182880">
              <a:buFont typeface="Arial" pitchFamily="34" charset="0"/>
              <a:buChar char="•"/>
            </a:pPr>
            <a:r>
              <a:rPr lang="en-US" sz="2000" dirty="0" smtClean="0">
                <a:latin typeface="AvantGarde Bk BT" pitchFamily="34" charset="0"/>
              </a:rPr>
              <a:t>Conducted over </a:t>
            </a:r>
            <a:r>
              <a:rPr lang="en-US" sz="2000" b="1" dirty="0" smtClean="0">
                <a:latin typeface="AvantGarde Bk BT" pitchFamily="34" charset="0"/>
              </a:rPr>
              <a:t>10,000</a:t>
            </a:r>
            <a:r>
              <a:rPr lang="en-US" sz="2000" dirty="0" smtClean="0">
                <a:latin typeface="AvantGarde Bk BT" pitchFamily="34" charset="0"/>
              </a:rPr>
              <a:t> Commercial and Large Landscape Surveys</a:t>
            </a: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a:latin typeface="AvantGarde Bk BT" pitchFamily="34" charset="0"/>
            </a:endParaRPr>
          </a:p>
          <a:p>
            <a:pPr marL="182880" indent="-182880">
              <a:buFont typeface="Arial" pitchFamily="34" charset="0"/>
              <a:buChar char="•"/>
            </a:pPr>
            <a:endParaRPr lang="en-US" sz="2000" dirty="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endParaRPr lang="en-US" sz="2000" dirty="0">
              <a:latin typeface="AvantGarde Bk B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39804"/>
            <a:ext cx="6629400" cy="1107996"/>
          </a:xfrm>
          <a:prstGeom prst="rect">
            <a:avLst/>
          </a:prstGeom>
          <a:noFill/>
        </p:spPr>
        <p:txBody>
          <a:bodyPr wrap="square" rtlCol="0">
            <a:spAutoFit/>
          </a:bodyPr>
          <a:lstStyle/>
          <a:p>
            <a:pPr lvl="0" algn="r"/>
            <a:r>
              <a:rPr lang="en-US" sz="4800" dirty="0">
                <a:solidFill>
                  <a:schemeClr val="accent6">
                    <a:lumMod val="20000"/>
                    <a:lumOff val="80000"/>
                  </a:schemeClr>
                </a:solidFill>
                <a:latin typeface="AvantGarde Bk BT" pitchFamily="34" charset="0"/>
              </a:rPr>
              <a:t>Services</a:t>
            </a:r>
            <a:endParaRPr lang="en-US" sz="4800" kern="0" spc="-150" dirty="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5" name="Straight Connector 4"/>
          <p:cNvCxnSpPr/>
          <p:nvPr/>
        </p:nvCxnSpPr>
        <p:spPr bwMode="auto">
          <a:xfrm>
            <a:off x="2057400" y="10668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
        <p:nvSpPr>
          <p:cNvPr id="6" name="TextBox 5"/>
          <p:cNvSpPr txBox="1"/>
          <p:nvPr/>
        </p:nvSpPr>
        <p:spPr>
          <a:xfrm>
            <a:off x="685800" y="1836746"/>
            <a:ext cx="7772400" cy="1877437"/>
          </a:xfrm>
          <a:prstGeom prst="rect">
            <a:avLst/>
          </a:prstGeom>
          <a:noFill/>
        </p:spPr>
        <p:txBody>
          <a:bodyPr wrap="square" rtlCol="0">
            <a:spAutoFit/>
          </a:bodyPr>
          <a:lstStyle/>
          <a:p>
            <a:r>
              <a:rPr lang="en-US" sz="2400" b="1" dirty="0" smtClean="0">
                <a:solidFill>
                  <a:schemeClr val="accent6">
                    <a:lumMod val="20000"/>
                    <a:lumOff val="80000"/>
                  </a:schemeClr>
                </a:solidFill>
                <a:latin typeface="AvantGarde Bk BT" pitchFamily="34" charset="0"/>
              </a:rPr>
              <a:t>What We Offer (Rebate </a:t>
            </a:r>
            <a:r>
              <a:rPr lang="en-US" sz="2400" b="1" dirty="0" smtClean="0">
                <a:solidFill>
                  <a:schemeClr val="accent6">
                    <a:lumMod val="20000"/>
                    <a:lumOff val="80000"/>
                  </a:schemeClr>
                </a:solidFill>
                <a:latin typeface="AvantGarde Bk BT" pitchFamily="34" charset="0"/>
              </a:rPr>
              <a:t>Administration):</a:t>
            </a:r>
            <a:endParaRPr lang="en-US" sz="2400" b="1" dirty="0" smtClean="0">
              <a:solidFill>
                <a:schemeClr val="accent6">
                  <a:lumMod val="20000"/>
                  <a:lumOff val="80000"/>
                </a:schemeClr>
              </a:solidFill>
              <a:latin typeface="AvantGarde Bk BT" pitchFamily="34" charset="0"/>
            </a:endParaRPr>
          </a:p>
          <a:p>
            <a:endParaRPr lang="en-US" sz="2400" b="1" dirty="0" smtClean="0">
              <a:solidFill>
                <a:schemeClr val="accent6">
                  <a:lumMod val="20000"/>
                  <a:lumOff val="80000"/>
                </a:schemeClr>
              </a:solidFill>
              <a:latin typeface="AvantGarde Bk BT" pitchFamily="34" charset="0"/>
            </a:endParaRPr>
          </a:p>
          <a:p>
            <a:endParaRPr lang="en-US" sz="2400" b="1" dirty="0" smtClean="0">
              <a:solidFill>
                <a:schemeClr val="accent6">
                  <a:lumMod val="20000"/>
                  <a:lumOff val="80000"/>
                </a:schemeClr>
              </a:solidFill>
              <a:latin typeface="AvantGarde Bk BT" pitchFamily="34" charset="0"/>
            </a:endParaRPr>
          </a:p>
          <a:p>
            <a:endParaRPr lang="en-US" sz="2200" dirty="0" smtClean="0">
              <a:solidFill>
                <a:schemeClr val="accent6">
                  <a:lumMod val="20000"/>
                  <a:lumOff val="80000"/>
                </a:schemeClr>
              </a:solidFill>
              <a:latin typeface="AvantGarde Bk BT" pitchFamily="34" charset="0"/>
            </a:endParaRPr>
          </a:p>
          <a:p>
            <a:endParaRPr lang="en-US" sz="2200" dirty="0" smtClean="0">
              <a:solidFill>
                <a:schemeClr val="accent6">
                  <a:lumMod val="20000"/>
                  <a:lumOff val="80000"/>
                </a:schemeClr>
              </a:solidFill>
              <a:latin typeface="AvantGarde Bk BT" pitchFamily="34" charset="0"/>
            </a:endParaRPr>
          </a:p>
        </p:txBody>
      </p:sp>
      <p:sp>
        <p:nvSpPr>
          <p:cNvPr id="7" name="TextBox 6"/>
          <p:cNvSpPr txBox="1"/>
          <p:nvPr/>
        </p:nvSpPr>
        <p:spPr>
          <a:xfrm>
            <a:off x="664722" y="2286000"/>
            <a:ext cx="7717278" cy="4401205"/>
          </a:xfrm>
          <a:prstGeom prst="rect">
            <a:avLst/>
          </a:prstGeom>
          <a:noFill/>
        </p:spPr>
        <p:txBody>
          <a:bodyPr wrap="square" rtlCol="0">
            <a:spAutoFit/>
          </a:bodyPr>
          <a:lstStyle/>
          <a:p>
            <a:pPr marL="182880" indent="-182880">
              <a:buFont typeface="Arial" pitchFamily="34" charset="0"/>
              <a:buChar char="•"/>
            </a:pPr>
            <a:r>
              <a:rPr lang="en-US" sz="2000" dirty="0" smtClean="0">
                <a:latin typeface="AvantGarde Bk BT" pitchFamily="34" charset="0"/>
              </a:rPr>
              <a:t>Full Turn-Key Approach</a:t>
            </a:r>
          </a:p>
          <a:p>
            <a:pPr marL="182880" indent="-182880">
              <a:buFont typeface="Arial" pitchFamily="34" charset="0"/>
              <a:buChar char="•"/>
            </a:pPr>
            <a:r>
              <a:rPr lang="en-US" sz="2000" dirty="0" smtClean="0">
                <a:latin typeface="AvantGarde Bk BT" pitchFamily="34" charset="0"/>
              </a:rPr>
              <a:t>Administrative support available Monday through Friday 9 AM – 5PM our toll-free number, fax and email.</a:t>
            </a:r>
          </a:p>
          <a:p>
            <a:pPr marL="182880" indent="-182880">
              <a:buFont typeface="Arial" pitchFamily="34" charset="0"/>
              <a:buChar char="•"/>
            </a:pPr>
            <a:r>
              <a:rPr lang="en-US" sz="2000" dirty="0" smtClean="0">
                <a:latin typeface="AvantGarde Bk BT" pitchFamily="34" charset="0"/>
              </a:rPr>
              <a:t>A webpage where customers can apply online to participate and view information about the products that are included in the program. Customers can also apply via, fax or email if they need assistance</a:t>
            </a:r>
          </a:p>
          <a:p>
            <a:pPr marL="182880" indent="-182880">
              <a:buFont typeface="Arial" pitchFamily="34" charset="0"/>
              <a:buChar char="•"/>
            </a:pPr>
            <a:r>
              <a:rPr lang="en-US" sz="2000" dirty="0" smtClean="0">
                <a:latin typeface="AvantGarde Bk BT" pitchFamily="34" charset="0"/>
              </a:rPr>
              <a:t>Assistance in marketing, PR, and Outreach, if necessary</a:t>
            </a:r>
          </a:p>
          <a:p>
            <a:pPr marL="182880" indent="-182880">
              <a:buFont typeface="Arial" pitchFamily="34" charset="0"/>
              <a:buChar char="•"/>
            </a:pPr>
            <a:r>
              <a:rPr lang="en-US" sz="2000" dirty="0" smtClean="0">
                <a:latin typeface="AvantGarde Bk BT" pitchFamily="34" charset="0"/>
              </a:rPr>
              <a:t>Able to carefully approve and deny customers rebates </a:t>
            </a:r>
          </a:p>
          <a:p>
            <a:pPr marL="182880" indent="-182880">
              <a:buFont typeface="Arial" pitchFamily="34" charset="0"/>
              <a:buChar char="•"/>
            </a:pPr>
            <a:r>
              <a:rPr lang="en-US" sz="2000" dirty="0" smtClean="0">
                <a:latin typeface="AvantGarde Bk BT" pitchFamily="34" charset="0"/>
              </a:rPr>
              <a:t>Provide pre and post inspections</a:t>
            </a:r>
          </a:p>
          <a:p>
            <a:pPr marL="182880" indent="-182880">
              <a:buFont typeface="Arial" pitchFamily="34" charset="0"/>
              <a:buChar char="•"/>
            </a:pPr>
            <a:r>
              <a:rPr lang="en-US" sz="2000" dirty="0" smtClean="0">
                <a:latin typeface="AvantGarde Bk BT" pitchFamily="34" charset="0"/>
              </a:rPr>
              <a:t>Issue customer checks, receive W9 and issue </a:t>
            </a:r>
            <a:r>
              <a:rPr lang="en-US" sz="2000" dirty="0" smtClean="0">
                <a:latin typeface="AvantGarde Bk BT" pitchFamily="34" charset="0"/>
              </a:rPr>
              <a:t>1099</a:t>
            </a: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39804"/>
            <a:ext cx="6629400" cy="1107996"/>
          </a:xfrm>
          <a:prstGeom prst="rect">
            <a:avLst/>
          </a:prstGeom>
          <a:noFill/>
        </p:spPr>
        <p:txBody>
          <a:bodyPr wrap="square" rtlCol="0">
            <a:spAutoFit/>
          </a:bodyPr>
          <a:lstStyle/>
          <a:p>
            <a:pPr lvl="0" algn="r"/>
            <a:r>
              <a:rPr lang="en-US" sz="4800" dirty="0" smtClean="0">
                <a:solidFill>
                  <a:schemeClr val="accent6">
                    <a:lumMod val="20000"/>
                    <a:lumOff val="80000"/>
                  </a:schemeClr>
                </a:solidFill>
                <a:latin typeface="AvantGarde Bk BT" pitchFamily="34" charset="0"/>
              </a:rPr>
              <a:t>Services</a:t>
            </a:r>
            <a:endParaRPr lang="en-US" sz="4800" kern="0" spc="-150" dirty="0" smtClean="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5" name="Straight Connector 4"/>
          <p:cNvCxnSpPr/>
          <p:nvPr/>
        </p:nvCxnSpPr>
        <p:spPr bwMode="auto">
          <a:xfrm>
            <a:off x="2057400" y="10668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
        <p:nvSpPr>
          <p:cNvPr id="6" name="TextBox 5"/>
          <p:cNvSpPr txBox="1"/>
          <p:nvPr/>
        </p:nvSpPr>
        <p:spPr>
          <a:xfrm>
            <a:off x="685800" y="1836746"/>
            <a:ext cx="7772400" cy="6001643"/>
          </a:xfrm>
          <a:prstGeom prst="rect">
            <a:avLst/>
          </a:prstGeom>
          <a:noFill/>
        </p:spPr>
        <p:txBody>
          <a:bodyPr wrap="square" rtlCol="0">
            <a:spAutoFit/>
          </a:bodyPr>
          <a:lstStyle/>
          <a:p>
            <a:r>
              <a:rPr lang="en-US" sz="2400" b="1" dirty="0">
                <a:solidFill>
                  <a:schemeClr val="accent6">
                    <a:lumMod val="20000"/>
                    <a:lumOff val="80000"/>
                  </a:schemeClr>
                </a:solidFill>
                <a:latin typeface="AvantGarde Bk BT" pitchFamily="34" charset="0"/>
              </a:rPr>
              <a:t>What We Offer </a:t>
            </a:r>
            <a:r>
              <a:rPr lang="en-US" sz="2400" b="1" dirty="0" smtClean="0">
                <a:solidFill>
                  <a:schemeClr val="accent6">
                    <a:lumMod val="20000"/>
                    <a:lumOff val="80000"/>
                  </a:schemeClr>
                </a:solidFill>
                <a:latin typeface="AvantGarde Bk BT" pitchFamily="34" charset="0"/>
              </a:rPr>
              <a:t>(Direct </a:t>
            </a:r>
            <a:r>
              <a:rPr lang="en-US" sz="2400" b="1" dirty="0" smtClean="0">
                <a:solidFill>
                  <a:schemeClr val="accent6">
                    <a:lumMod val="20000"/>
                    <a:lumOff val="80000"/>
                  </a:schemeClr>
                </a:solidFill>
                <a:latin typeface="AvantGarde Bk BT" pitchFamily="34" charset="0"/>
              </a:rPr>
              <a:t>Install):</a:t>
            </a:r>
            <a:endParaRPr lang="en-US" sz="2400" b="1" dirty="0" smtClean="0">
              <a:solidFill>
                <a:schemeClr val="accent6">
                  <a:lumMod val="20000"/>
                  <a:lumOff val="80000"/>
                </a:schemeClr>
              </a:solidFill>
              <a:latin typeface="AvantGarde Bk BT" pitchFamily="34" charset="0"/>
            </a:endParaRPr>
          </a:p>
          <a:p>
            <a:endParaRPr lang="en-US" sz="2000" b="1" dirty="0">
              <a:solidFill>
                <a:schemeClr val="accent6">
                  <a:lumMod val="20000"/>
                  <a:lumOff val="80000"/>
                </a:schemeClr>
              </a:solidFill>
              <a:latin typeface="AvantGarde Bk BT" pitchFamily="34" charset="0"/>
            </a:endParaRPr>
          </a:p>
          <a:p>
            <a:pPr marL="182880" indent="-182880">
              <a:buFont typeface="Arial" pitchFamily="34" charset="0"/>
              <a:buChar char="•"/>
            </a:pPr>
            <a:r>
              <a:rPr lang="en-US" sz="2000" dirty="0">
                <a:latin typeface="AvantGarde Bk BT" pitchFamily="34" charset="0"/>
              </a:rPr>
              <a:t>Full Turn-Key Approach</a:t>
            </a:r>
          </a:p>
          <a:p>
            <a:pPr marL="182880" indent="-182880">
              <a:buFont typeface="Arial" pitchFamily="34" charset="0"/>
              <a:buChar char="•"/>
            </a:pPr>
            <a:r>
              <a:rPr lang="en-US" sz="2000" dirty="0">
                <a:latin typeface="AvantGarde Bk BT" pitchFamily="34" charset="0"/>
              </a:rPr>
              <a:t>Administrative support available Monday through Friday 9 AM – 5PM our toll-free number, fax and email.</a:t>
            </a:r>
          </a:p>
          <a:p>
            <a:pPr marL="182880" indent="-182880">
              <a:buFont typeface="Arial" pitchFamily="34" charset="0"/>
              <a:buChar char="•"/>
            </a:pPr>
            <a:r>
              <a:rPr lang="en-US" sz="2000" dirty="0">
                <a:latin typeface="AvantGarde Bk BT" pitchFamily="34" charset="0"/>
              </a:rPr>
              <a:t>A webpage where customers can apply online to participate and view information about the products that are included in the program. Customers can also apply via, fax or email if they need assistance</a:t>
            </a:r>
          </a:p>
          <a:p>
            <a:pPr marL="182880" indent="-182880">
              <a:buFont typeface="Arial" pitchFamily="34" charset="0"/>
              <a:buChar char="•"/>
            </a:pPr>
            <a:r>
              <a:rPr lang="en-US" sz="2000" dirty="0">
                <a:latin typeface="AvantGarde Bk BT" pitchFamily="34" charset="0"/>
              </a:rPr>
              <a:t>Assistance in marketing, PR, and Outreach, if necessary</a:t>
            </a:r>
          </a:p>
          <a:p>
            <a:pPr marL="182880" indent="-182880">
              <a:buFont typeface="Arial" pitchFamily="34" charset="0"/>
              <a:buChar char="•"/>
            </a:pPr>
            <a:r>
              <a:rPr lang="en-US" sz="2000" dirty="0" smtClean="0">
                <a:latin typeface="AvantGarde Bk BT" pitchFamily="34" charset="0"/>
              </a:rPr>
              <a:t>Provide </a:t>
            </a:r>
            <a:r>
              <a:rPr lang="en-US" sz="2000" dirty="0">
                <a:latin typeface="AvantGarde Bk BT" pitchFamily="34" charset="0"/>
              </a:rPr>
              <a:t>pre and post </a:t>
            </a:r>
            <a:r>
              <a:rPr lang="en-US" sz="2000" dirty="0" smtClean="0">
                <a:latin typeface="AvantGarde Bk BT" pitchFamily="34" charset="0"/>
              </a:rPr>
              <a:t>inspections</a:t>
            </a:r>
          </a:p>
          <a:p>
            <a:pPr marL="182880" indent="-182880">
              <a:buFont typeface="Arial" pitchFamily="34" charset="0"/>
              <a:buChar char="•"/>
            </a:pPr>
            <a:r>
              <a:rPr lang="en-US" sz="2000" dirty="0" smtClean="0">
                <a:latin typeface="AvantGarde Bk BT" pitchFamily="34" charset="0"/>
              </a:rPr>
              <a:t>Manage Contractor to store products and verify products are being installed correctly</a:t>
            </a:r>
          </a:p>
          <a:p>
            <a:pPr marL="182880" indent="-182880">
              <a:buFont typeface="Arial" pitchFamily="34" charset="0"/>
              <a:buChar char="•"/>
            </a:pPr>
            <a:r>
              <a:rPr lang="en-US" sz="2000" dirty="0" smtClean="0">
                <a:latin typeface="AvantGarde Bk BT" pitchFamily="34" charset="0"/>
              </a:rPr>
              <a:t>Provide Department of Industrial Relations (DIR) reporting if necessary</a:t>
            </a:r>
            <a:endParaRPr lang="en-US" sz="2000" dirty="0">
              <a:latin typeface="AvantGarde Bk BT" pitchFamily="34" charset="0"/>
            </a:endParaRPr>
          </a:p>
          <a:p>
            <a:endParaRPr lang="en-US" sz="2000" b="1" dirty="0">
              <a:solidFill>
                <a:schemeClr val="accent6">
                  <a:lumMod val="20000"/>
                  <a:lumOff val="80000"/>
                </a:schemeClr>
              </a:solidFill>
              <a:latin typeface="AvantGarde Bk BT" pitchFamily="34" charset="0"/>
            </a:endParaRPr>
          </a:p>
          <a:p>
            <a:endParaRPr lang="en-US" sz="2000" b="1"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p:txBody>
      </p:sp>
    </p:spTree>
    <p:extLst>
      <p:ext uri="{BB962C8B-B14F-4D97-AF65-F5344CB8AC3E}">
        <p14:creationId xmlns:p14="http://schemas.microsoft.com/office/powerpoint/2010/main" val="657645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39804"/>
            <a:ext cx="6629400" cy="1107996"/>
          </a:xfrm>
          <a:prstGeom prst="rect">
            <a:avLst/>
          </a:prstGeom>
          <a:noFill/>
        </p:spPr>
        <p:txBody>
          <a:bodyPr wrap="square" rtlCol="0">
            <a:spAutoFit/>
          </a:bodyPr>
          <a:lstStyle/>
          <a:p>
            <a:pPr lvl="0" algn="r"/>
            <a:r>
              <a:rPr lang="en-US" sz="4800" dirty="0" smtClean="0">
                <a:solidFill>
                  <a:schemeClr val="accent6">
                    <a:lumMod val="20000"/>
                    <a:lumOff val="80000"/>
                  </a:schemeClr>
                </a:solidFill>
                <a:latin typeface="AvantGarde Bk BT" pitchFamily="34" charset="0"/>
              </a:rPr>
              <a:t>Services</a:t>
            </a:r>
            <a:endParaRPr lang="en-US" sz="4800" kern="0" spc="-150" dirty="0" smtClean="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5" name="Straight Connector 4"/>
          <p:cNvCxnSpPr/>
          <p:nvPr/>
        </p:nvCxnSpPr>
        <p:spPr bwMode="auto">
          <a:xfrm>
            <a:off x="2057400" y="10668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
        <p:nvSpPr>
          <p:cNvPr id="6" name="TextBox 5"/>
          <p:cNvSpPr txBox="1"/>
          <p:nvPr/>
        </p:nvSpPr>
        <p:spPr>
          <a:xfrm>
            <a:off x="685800" y="1836746"/>
            <a:ext cx="7772400" cy="6309420"/>
          </a:xfrm>
          <a:prstGeom prst="rect">
            <a:avLst/>
          </a:prstGeom>
          <a:noFill/>
        </p:spPr>
        <p:txBody>
          <a:bodyPr wrap="square" rtlCol="0">
            <a:spAutoFit/>
          </a:bodyPr>
          <a:lstStyle/>
          <a:p>
            <a:r>
              <a:rPr lang="en-US" sz="2400" b="1" dirty="0">
                <a:solidFill>
                  <a:schemeClr val="accent6">
                    <a:lumMod val="20000"/>
                    <a:lumOff val="80000"/>
                  </a:schemeClr>
                </a:solidFill>
                <a:latin typeface="AvantGarde Bk BT" pitchFamily="34" charset="0"/>
              </a:rPr>
              <a:t>What We Offer </a:t>
            </a:r>
            <a:r>
              <a:rPr lang="en-US" sz="2400" b="1" dirty="0" smtClean="0">
                <a:solidFill>
                  <a:schemeClr val="accent6">
                    <a:lumMod val="20000"/>
                    <a:lumOff val="80000"/>
                  </a:schemeClr>
                </a:solidFill>
                <a:latin typeface="AvantGarde Bk BT" pitchFamily="34" charset="0"/>
              </a:rPr>
              <a:t>(Optional Approach):</a:t>
            </a:r>
            <a:endParaRPr lang="en-US" sz="2400" b="1" dirty="0" smtClean="0">
              <a:solidFill>
                <a:schemeClr val="accent6">
                  <a:lumMod val="20000"/>
                  <a:lumOff val="80000"/>
                </a:schemeClr>
              </a:solidFill>
              <a:latin typeface="AvantGarde Bk BT" pitchFamily="34" charset="0"/>
            </a:endParaRPr>
          </a:p>
          <a:p>
            <a:endParaRPr lang="en-US" sz="2000" b="1" dirty="0">
              <a:solidFill>
                <a:schemeClr val="accent6">
                  <a:lumMod val="20000"/>
                  <a:lumOff val="80000"/>
                </a:schemeClr>
              </a:solidFill>
              <a:latin typeface="AvantGarde Bk BT" pitchFamily="34" charset="0"/>
            </a:endParaRPr>
          </a:p>
          <a:p>
            <a:pPr marL="182880" indent="-182880">
              <a:buFont typeface="Arial" pitchFamily="34" charset="0"/>
              <a:buChar char="•"/>
            </a:pPr>
            <a:r>
              <a:rPr lang="en-US" sz="2000" dirty="0" smtClean="0">
                <a:latin typeface="AvantGarde Bk BT" pitchFamily="34" charset="0"/>
              </a:rPr>
              <a:t>Administrative </a:t>
            </a:r>
            <a:r>
              <a:rPr lang="en-US" sz="2000" dirty="0">
                <a:latin typeface="AvantGarde Bk BT" pitchFamily="34" charset="0"/>
              </a:rPr>
              <a:t>support available Monday through Friday 9 AM – 5PM our toll-free number, fax and </a:t>
            </a:r>
            <a:r>
              <a:rPr lang="en-US" sz="2000" dirty="0" smtClean="0">
                <a:latin typeface="AvantGarde Bk BT" pitchFamily="34" charset="0"/>
              </a:rPr>
              <a:t>email</a:t>
            </a:r>
            <a:endParaRPr lang="en-US" sz="2000" dirty="0">
              <a:latin typeface="AvantGarde Bk BT" pitchFamily="34" charset="0"/>
            </a:endParaRPr>
          </a:p>
          <a:p>
            <a:pPr marL="182880" indent="-182880">
              <a:buFont typeface="Arial" pitchFamily="34" charset="0"/>
              <a:buChar char="•"/>
            </a:pPr>
            <a:r>
              <a:rPr lang="en-US" sz="2000" dirty="0">
                <a:latin typeface="AvantGarde Bk BT" pitchFamily="34" charset="0"/>
              </a:rPr>
              <a:t>A webpage where customers </a:t>
            </a:r>
            <a:r>
              <a:rPr lang="en-US" sz="2000" dirty="0" smtClean="0">
                <a:latin typeface="AvantGarde Bk BT" pitchFamily="34" charset="0"/>
              </a:rPr>
              <a:t> and contractors can </a:t>
            </a:r>
            <a:r>
              <a:rPr lang="en-US" sz="2000" dirty="0">
                <a:latin typeface="AvantGarde Bk BT" pitchFamily="34" charset="0"/>
              </a:rPr>
              <a:t>apply online to participate and view information about the products that are included in the program. </a:t>
            </a:r>
            <a:r>
              <a:rPr lang="en-US" sz="2000" dirty="0" smtClean="0">
                <a:latin typeface="AvantGarde Bk BT" pitchFamily="34" charset="0"/>
              </a:rPr>
              <a:t>Applications can also be submitted via</a:t>
            </a:r>
            <a:r>
              <a:rPr lang="en-US" sz="2000" dirty="0">
                <a:latin typeface="AvantGarde Bk BT" pitchFamily="34" charset="0"/>
              </a:rPr>
              <a:t>, fax or email if they need assistance</a:t>
            </a:r>
          </a:p>
          <a:p>
            <a:pPr marL="182880" indent="-182880">
              <a:buFont typeface="Arial" pitchFamily="34" charset="0"/>
              <a:buChar char="•"/>
            </a:pPr>
            <a:r>
              <a:rPr lang="en-US" sz="2000" dirty="0">
                <a:latin typeface="AvantGarde Bk BT" pitchFamily="34" charset="0"/>
              </a:rPr>
              <a:t>Assistance in marketing, PR, and Outreach, if necessary</a:t>
            </a:r>
          </a:p>
          <a:p>
            <a:pPr marL="182880" indent="-182880">
              <a:buFont typeface="Arial" pitchFamily="34" charset="0"/>
              <a:buChar char="•"/>
            </a:pPr>
            <a:r>
              <a:rPr lang="en-US" sz="2000" dirty="0" smtClean="0">
                <a:latin typeface="AvantGarde Bk BT" pitchFamily="34" charset="0"/>
              </a:rPr>
              <a:t>Encourage local contractors to participate and short list contractors </a:t>
            </a:r>
          </a:p>
          <a:p>
            <a:pPr marL="182880" indent="-182880">
              <a:buFont typeface="Arial" pitchFamily="34" charset="0"/>
              <a:buChar char="•"/>
            </a:pPr>
            <a:r>
              <a:rPr lang="en-US" sz="2000" dirty="0" smtClean="0">
                <a:latin typeface="AvantGarde Bk BT" pitchFamily="34" charset="0"/>
              </a:rPr>
              <a:t>Provide rebates directly to contractors (WaterWise would not install, only manage the program)</a:t>
            </a:r>
            <a:r>
              <a:rPr lang="en-US" sz="2000" dirty="0">
                <a:latin typeface="AvantGarde Bk BT" pitchFamily="34" charset="0"/>
              </a:rPr>
              <a:t> </a:t>
            </a:r>
            <a:endParaRPr lang="en-US" sz="2000" dirty="0" smtClean="0">
              <a:latin typeface="AvantGarde Bk BT" pitchFamily="34" charset="0"/>
            </a:endParaRPr>
          </a:p>
          <a:p>
            <a:pPr marL="182880" indent="-182880">
              <a:buFont typeface="Arial" pitchFamily="34" charset="0"/>
              <a:buChar char="•"/>
            </a:pPr>
            <a:r>
              <a:rPr lang="en-US" sz="2000" dirty="0" smtClean="0">
                <a:latin typeface="AvantGarde Bk BT" pitchFamily="34" charset="0"/>
              </a:rPr>
              <a:t>Provide </a:t>
            </a:r>
            <a:r>
              <a:rPr lang="en-US" sz="2000" dirty="0">
                <a:latin typeface="AvantGarde Bk BT" pitchFamily="34" charset="0"/>
              </a:rPr>
              <a:t>pre and post </a:t>
            </a:r>
            <a:r>
              <a:rPr lang="en-US" sz="2000" dirty="0" smtClean="0">
                <a:latin typeface="AvantGarde Bk BT" pitchFamily="34" charset="0"/>
              </a:rPr>
              <a:t>inspections on contractors work</a:t>
            </a:r>
          </a:p>
          <a:p>
            <a:pPr marL="182880" indent="-182880">
              <a:buFont typeface="Arial" pitchFamily="34" charset="0"/>
              <a:buChar char="•"/>
            </a:pPr>
            <a:r>
              <a:rPr lang="en-US" sz="2000" dirty="0" smtClean="0">
                <a:latin typeface="AvantGarde Bk BT" pitchFamily="34" charset="0"/>
              </a:rPr>
              <a:t>May avoid DIR reporting and higher costs. </a:t>
            </a:r>
            <a:endParaRPr lang="en-US" sz="2000" dirty="0">
              <a:latin typeface="AvantGarde Bk BT" pitchFamily="34" charset="0"/>
            </a:endParaRPr>
          </a:p>
          <a:p>
            <a:pPr marL="182880" indent="-182880">
              <a:buFont typeface="Arial" pitchFamily="34" charset="0"/>
              <a:buChar char="•"/>
            </a:pPr>
            <a:endParaRPr lang="en-US" sz="2000" dirty="0" smtClean="0">
              <a:latin typeface="AvantGarde Bk BT" pitchFamily="34" charset="0"/>
            </a:endParaRPr>
          </a:p>
          <a:p>
            <a:endParaRPr lang="en-US" sz="2000" b="1" dirty="0">
              <a:solidFill>
                <a:schemeClr val="accent6">
                  <a:lumMod val="20000"/>
                  <a:lumOff val="80000"/>
                </a:schemeClr>
              </a:solidFill>
              <a:latin typeface="AvantGarde Bk BT" pitchFamily="34" charset="0"/>
            </a:endParaRPr>
          </a:p>
          <a:p>
            <a:endParaRPr lang="en-US" sz="2000" b="1"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p:txBody>
      </p:sp>
    </p:spTree>
    <p:extLst>
      <p:ext uri="{BB962C8B-B14F-4D97-AF65-F5344CB8AC3E}">
        <p14:creationId xmlns:p14="http://schemas.microsoft.com/office/powerpoint/2010/main" val="223221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39804"/>
            <a:ext cx="6629400" cy="1107996"/>
          </a:xfrm>
          <a:prstGeom prst="rect">
            <a:avLst/>
          </a:prstGeom>
          <a:noFill/>
        </p:spPr>
        <p:txBody>
          <a:bodyPr wrap="square" rtlCol="0">
            <a:spAutoFit/>
          </a:bodyPr>
          <a:lstStyle/>
          <a:p>
            <a:pPr lvl="0" algn="r"/>
            <a:r>
              <a:rPr lang="en-US" sz="4800" dirty="0" smtClean="0">
                <a:solidFill>
                  <a:schemeClr val="accent6">
                    <a:lumMod val="20000"/>
                    <a:lumOff val="80000"/>
                  </a:schemeClr>
                </a:solidFill>
                <a:latin typeface="AvantGarde Bk BT" pitchFamily="34" charset="0"/>
              </a:rPr>
              <a:t>Examples</a:t>
            </a:r>
            <a:endParaRPr lang="en-US" sz="4800" kern="0" spc="-150" dirty="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5" name="Straight Connector 4"/>
          <p:cNvCxnSpPr/>
          <p:nvPr/>
        </p:nvCxnSpPr>
        <p:spPr bwMode="auto">
          <a:xfrm>
            <a:off x="2057400" y="10668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
        <p:nvSpPr>
          <p:cNvPr id="6" name="TextBox 5"/>
          <p:cNvSpPr txBox="1"/>
          <p:nvPr/>
        </p:nvSpPr>
        <p:spPr>
          <a:xfrm>
            <a:off x="1638300" y="1371600"/>
            <a:ext cx="7772400" cy="2308324"/>
          </a:xfrm>
          <a:prstGeom prst="rect">
            <a:avLst/>
          </a:prstGeom>
          <a:noFill/>
        </p:spPr>
        <p:txBody>
          <a:bodyPr wrap="square" rtlCol="0">
            <a:spAutoFit/>
          </a:bodyPr>
          <a:lstStyle/>
          <a:p>
            <a:r>
              <a:rPr lang="en-US" sz="2400" b="1" dirty="0" smtClean="0">
                <a:solidFill>
                  <a:schemeClr val="accent6">
                    <a:lumMod val="20000"/>
                    <a:lumOff val="80000"/>
                  </a:schemeClr>
                </a:solidFill>
                <a:latin typeface="AvantGarde Bk BT" pitchFamily="34" charset="0"/>
              </a:rPr>
              <a:t>Web Portal – www.waterwise-consulting.com/camarillo </a:t>
            </a:r>
          </a:p>
          <a:p>
            <a:endParaRPr lang="en-US" sz="2000" b="1" dirty="0" smtClean="0">
              <a:solidFill>
                <a:schemeClr val="accent6">
                  <a:lumMod val="20000"/>
                  <a:lumOff val="80000"/>
                </a:schemeClr>
              </a:solidFill>
              <a:latin typeface="AvantGarde Bk BT" pitchFamily="34" charset="0"/>
            </a:endParaRPr>
          </a:p>
          <a:p>
            <a:endParaRPr lang="en-US" sz="2000" b="1" dirty="0">
              <a:solidFill>
                <a:schemeClr val="accent6">
                  <a:lumMod val="20000"/>
                  <a:lumOff val="80000"/>
                </a:schemeClr>
              </a:solidFill>
              <a:latin typeface="AvantGarde Bk BT" pitchFamily="34" charset="0"/>
            </a:endParaRPr>
          </a:p>
          <a:p>
            <a:endParaRPr lang="en-US" sz="2000" b="1" dirty="0">
              <a:solidFill>
                <a:schemeClr val="accent6">
                  <a:lumMod val="20000"/>
                  <a:lumOff val="80000"/>
                </a:schemeClr>
              </a:solidFill>
              <a:latin typeface="AvantGarde Bk BT" pitchFamily="34" charset="0"/>
            </a:endParaRPr>
          </a:p>
          <a:p>
            <a:endParaRPr lang="en-US" sz="2000" b="1"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9544"/>
            <a:ext cx="9144000" cy="4948456"/>
          </a:xfrm>
          <a:prstGeom prst="rect">
            <a:avLst/>
          </a:prstGeom>
        </p:spPr>
      </p:pic>
    </p:spTree>
    <p:extLst>
      <p:ext uri="{BB962C8B-B14F-4D97-AF65-F5344CB8AC3E}">
        <p14:creationId xmlns:p14="http://schemas.microsoft.com/office/powerpoint/2010/main" val="3238950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39804"/>
            <a:ext cx="6629400" cy="1107996"/>
          </a:xfrm>
          <a:prstGeom prst="rect">
            <a:avLst/>
          </a:prstGeom>
          <a:noFill/>
        </p:spPr>
        <p:txBody>
          <a:bodyPr wrap="square" rtlCol="0">
            <a:spAutoFit/>
          </a:bodyPr>
          <a:lstStyle/>
          <a:p>
            <a:pPr lvl="0" algn="r"/>
            <a:r>
              <a:rPr lang="en-US" sz="4800" dirty="0" smtClean="0">
                <a:solidFill>
                  <a:schemeClr val="accent6">
                    <a:lumMod val="20000"/>
                    <a:lumOff val="80000"/>
                  </a:schemeClr>
                </a:solidFill>
                <a:latin typeface="AvantGarde Bk BT" pitchFamily="34" charset="0"/>
              </a:rPr>
              <a:t>Examples</a:t>
            </a:r>
            <a:endParaRPr lang="en-US" sz="4800" kern="0" spc="-150" dirty="0">
              <a:solidFill>
                <a:schemeClr val="accent6">
                  <a:lumMod val="20000"/>
                  <a:lumOff val="80000"/>
                </a:schemeClr>
              </a:solidFill>
              <a:effectLst>
                <a:outerShdw blurRad="38100" dist="38100" dir="2700000" algn="tl">
                  <a:srgbClr val="000000">
                    <a:alpha val="43137"/>
                  </a:srgbClr>
                </a:outerShdw>
              </a:effectLst>
              <a:latin typeface="AvantGarde Bk BT" pitchFamily="34" charset="0"/>
            </a:endParaRPr>
          </a:p>
          <a:p>
            <a:endParaRPr lang="en-US" dirty="0"/>
          </a:p>
        </p:txBody>
      </p:sp>
      <p:cxnSp>
        <p:nvCxnSpPr>
          <p:cNvPr id="5" name="Straight Connector 4"/>
          <p:cNvCxnSpPr/>
          <p:nvPr/>
        </p:nvCxnSpPr>
        <p:spPr bwMode="auto">
          <a:xfrm>
            <a:off x="2057400" y="1066800"/>
            <a:ext cx="7086600" cy="0"/>
          </a:xfrm>
          <a:prstGeom prst="line">
            <a:avLst/>
          </a:prstGeom>
          <a:solidFill>
            <a:schemeClr val="accent1"/>
          </a:solidFill>
          <a:ln w="28575" cap="sq" cmpd="sng" algn="ctr">
            <a:solidFill>
              <a:schemeClr val="accent6">
                <a:lumMod val="60000"/>
                <a:lumOff val="40000"/>
              </a:schemeClr>
            </a:solidFill>
            <a:prstDash val="solid"/>
            <a:round/>
            <a:headEnd type="oval" w="med" len="med"/>
            <a:tailEnd type="none" w="med" len="med"/>
          </a:ln>
          <a:effectLst/>
        </p:spPr>
      </p:cxnSp>
      <p:sp>
        <p:nvSpPr>
          <p:cNvPr id="6" name="TextBox 5"/>
          <p:cNvSpPr txBox="1"/>
          <p:nvPr/>
        </p:nvSpPr>
        <p:spPr>
          <a:xfrm>
            <a:off x="2762250" y="1212581"/>
            <a:ext cx="5676900" cy="2308324"/>
          </a:xfrm>
          <a:prstGeom prst="rect">
            <a:avLst/>
          </a:prstGeom>
          <a:noFill/>
        </p:spPr>
        <p:txBody>
          <a:bodyPr wrap="square" rtlCol="0">
            <a:spAutoFit/>
          </a:bodyPr>
          <a:lstStyle/>
          <a:p>
            <a:r>
              <a:rPr lang="en-US" sz="2400" b="1" dirty="0" smtClean="0">
                <a:solidFill>
                  <a:schemeClr val="accent6">
                    <a:lumMod val="20000"/>
                    <a:lumOff val="80000"/>
                  </a:schemeClr>
                </a:solidFill>
                <a:latin typeface="AvantGarde Bk BT" pitchFamily="34" charset="0"/>
              </a:rPr>
              <a:t>Web Portal – www.removeyourturf.com </a:t>
            </a:r>
          </a:p>
          <a:p>
            <a:endParaRPr lang="en-US" sz="2000" b="1" dirty="0" smtClean="0">
              <a:solidFill>
                <a:schemeClr val="accent6">
                  <a:lumMod val="20000"/>
                  <a:lumOff val="80000"/>
                </a:schemeClr>
              </a:solidFill>
              <a:latin typeface="AvantGarde Bk BT" pitchFamily="34" charset="0"/>
            </a:endParaRPr>
          </a:p>
          <a:p>
            <a:endParaRPr lang="en-US" sz="2000" b="1" dirty="0">
              <a:solidFill>
                <a:schemeClr val="accent6">
                  <a:lumMod val="20000"/>
                  <a:lumOff val="80000"/>
                </a:schemeClr>
              </a:solidFill>
              <a:latin typeface="AvantGarde Bk BT" pitchFamily="34" charset="0"/>
            </a:endParaRPr>
          </a:p>
          <a:p>
            <a:endParaRPr lang="en-US" sz="2000" b="1" dirty="0">
              <a:solidFill>
                <a:schemeClr val="accent6">
                  <a:lumMod val="20000"/>
                  <a:lumOff val="80000"/>
                </a:schemeClr>
              </a:solidFill>
              <a:latin typeface="AvantGarde Bk BT" pitchFamily="34" charset="0"/>
            </a:endParaRPr>
          </a:p>
          <a:p>
            <a:endParaRPr lang="en-US" sz="2000" b="1"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a:p>
            <a:endParaRPr lang="en-US" sz="2000" dirty="0" smtClean="0">
              <a:solidFill>
                <a:schemeClr val="accent6">
                  <a:lumMod val="20000"/>
                  <a:lumOff val="80000"/>
                </a:schemeClr>
              </a:solidFill>
              <a:latin typeface="AvantGarde Bk BT"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9031"/>
            <a:ext cx="9144000" cy="5155921"/>
          </a:xfrm>
          <a:prstGeom prst="rect">
            <a:avLst/>
          </a:prstGeom>
        </p:spPr>
      </p:pic>
    </p:spTree>
    <p:extLst>
      <p:ext uri="{BB962C8B-B14F-4D97-AF65-F5344CB8AC3E}">
        <p14:creationId xmlns:p14="http://schemas.microsoft.com/office/powerpoint/2010/main" val="1554333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itle 3"/>
          <p:cNvSpPr txBox="1">
            <a:spLocks/>
          </p:cNvSpPr>
          <p:nvPr/>
        </p:nvSpPr>
        <p:spPr bwMode="auto">
          <a:xfrm>
            <a:off x="533400" y="5181600"/>
            <a:ext cx="7924800"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1" fontAlgn="base" hangingPunct="1">
              <a:spcBef>
                <a:spcPct val="0"/>
              </a:spcBef>
              <a:spcAft>
                <a:spcPct val="0"/>
              </a:spcAft>
              <a:defRPr sz="4400" spc="-150">
                <a:solidFill>
                  <a:schemeClr val="tx1"/>
                </a:solidFill>
                <a:effectLst>
                  <a:outerShdw blurRad="38100" dist="38100" dir="2700000" algn="tl">
                    <a:srgbClr val="000000">
                      <a:alpha val="43137"/>
                    </a:srgbClr>
                  </a:outerShdw>
                </a:effectLst>
                <a:latin typeface="AvantGarde Md BT"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kern="0" dirty="0" smtClean="0"/>
              <a:t>Thank You For Your Time!</a:t>
            </a:r>
            <a:endParaRPr lang="en-US" kern="0" dirty="0"/>
          </a:p>
        </p:txBody>
      </p:sp>
    </p:spTree>
    <p:extLst>
      <p:ext uri="{BB962C8B-B14F-4D97-AF65-F5344CB8AC3E}">
        <p14:creationId xmlns:p14="http://schemas.microsoft.com/office/powerpoint/2010/main" val="336234380"/>
      </p:ext>
    </p:extLst>
  </p:cSld>
  <p:clrMapOvr>
    <a:masterClrMapping/>
  </p:clrMapOvr>
</p:sld>
</file>

<file path=ppt/theme/theme1.xml><?xml version="1.0" encoding="utf-8"?>
<a:theme xmlns:a="http://schemas.openxmlformats.org/drawingml/2006/main" name="WaterSmart Innovations CII Workshop_9-23-10">
  <a:themeElements>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33DCE22E8E764F8153BF9D968F6786" ma:contentTypeVersion="0" ma:contentTypeDescription="Create a new document." ma:contentTypeScope="" ma:versionID="414ce5ae63ef1964b6443737a0b2150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E09FA-D105-4D0A-AB9F-E8AF392F6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DE333AE-10AA-4E6C-901C-813E45FF1FA1}">
  <ds:schemaRefs>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ED6ED96-0AE1-4A97-8E41-CD9823BC6D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WaterSmart Innovations CII Workshop_9-23-10</Template>
  <TotalTime>1455</TotalTime>
  <Words>530</Words>
  <Application>Microsoft Office PowerPoint</Application>
  <PresentationFormat>On-screen Show (4:3)</PresentationFormat>
  <Paragraphs>89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Wingdings</vt:lpstr>
      <vt:lpstr>AvantGarde Bk BT</vt:lpstr>
      <vt:lpstr>AvantGarde Md BT</vt:lpstr>
      <vt:lpstr>WaterSmart Innovations CII Workshop_9-23-10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WaterWise Consulting,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Chov</dc:creator>
  <cp:lastModifiedBy>Owner</cp:lastModifiedBy>
  <cp:revision>158</cp:revision>
  <dcterms:created xsi:type="dcterms:W3CDTF">2011-08-29T19:14:34Z</dcterms:created>
  <dcterms:modified xsi:type="dcterms:W3CDTF">2019-06-18T20:35:57Z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0x0101005E33DCE22E8E764F8153BF9D968F6786</vt:lpwstr>
  </property>
</Properties>
</file>