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7" r:id="rId2"/>
    <p:sldId id="258" r:id="rId3"/>
    <p:sldId id="283" r:id="rId4"/>
    <p:sldId id="281" r:id="rId5"/>
    <p:sldId id="274" r:id="rId6"/>
    <p:sldId id="275" r:id="rId7"/>
    <p:sldId id="278" r:id="rId8"/>
    <p:sldId id="277" r:id="rId9"/>
    <p:sldId id="273" r:id="rId10"/>
    <p:sldId id="269" r:id="rId11"/>
    <p:sldId id="271" r:id="rId12"/>
    <p:sldId id="268" r:id="rId13"/>
    <p:sldId id="272" r:id="rId14"/>
    <p:sldId id="280" r:id="rId15"/>
    <p:sldId id="28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94660"/>
  </p:normalViewPr>
  <p:slideViewPr>
    <p:cSldViewPr snapToGrid="0">
      <p:cViewPr varScale="1">
        <p:scale>
          <a:sx n="113" d="100"/>
          <a:sy n="113" d="100"/>
        </p:scale>
        <p:origin x="2142" y="-7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E2E53F-9BB7-F72E-1F0D-0E44FB0D3A2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Special Meeting </a:t>
            </a:r>
          </a:p>
        </p:txBody>
      </p:sp>
      <p:sp>
        <p:nvSpPr>
          <p:cNvPr id="3" name="Date Placeholder 2">
            <a:extLst>
              <a:ext uri="{FF2B5EF4-FFF2-40B4-BE49-F238E27FC236}">
                <a16:creationId xmlns:a16="http://schemas.microsoft.com/office/drawing/2014/main" id="{504EA9A4-019E-5A0A-5768-67BB6FE6810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77FAAC-B4C7-4141-9AAB-574731828025}" type="datetimeFigureOut">
              <a:rPr lang="en-US" smtClean="0"/>
              <a:t>5/14/2024</a:t>
            </a:fld>
            <a:endParaRPr lang="en-US"/>
          </a:p>
        </p:txBody>
      </p:sp>
      <p:sp>
        <p:nvSpPr>
          <p:cNvPr id="4" name="Footer Placeholder 3">
            <a:extLst>
              <a:ext uri="{FF2B5EF4-FFF2-40B4-BE49-F238E27FC236}">
                <a16:creationId xmlns:a16="http://schemas.microsoft.com/office/drawing/2014/main" id="{0C51B9D2-86CC-4F5D-0C44-9E820B9CBAC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F941BF2-89C9-F18B-9B0B-D89404F8F11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3505B9-4897-4122-91F3-E7CF6B394D0B}" type="slidenum">
              <a:rPr lang="en-US" smtClean="0"/>
              <a:t>‹#›</a:t>
            </a:fld>
            <a:endParaRPr lang="en-US"/>
          </a:p>
        </p:txBody>
      </p:sp>
    </p:spTree>
    <p:extLst>
      <p:ext uri="{BB962C8B-B14F-4D97-AF65-F5344CB8AC3E}">
        <p14:creationId xmlns:p14="http://schemas.microsoft.com/office/powerpoint/2010/main" val="29418155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Special Meeting </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F5A3E9-C30C-4AAD-80E4-53F3A116133E}" type="datetimeFigureOut">
              <a:rPr lang="en-US" smtClean="0"/>
              <a:t>5/14/2024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B6A5D1-A30A-456C-8FE6-0E217DEB106A}" type="slidenum">
              <a:rPr lang="en-US" smtClean="0"/>
              <a:t>‹#›</a:t>
            </a:fld>
            <a:endParaRPr lang="en-US"/>
          </a:p>
        </p:txBody>
      </p:sp>
    </p:spTree>
    <p:extLst>
      <p:ext uri="{BB962C8B-B14F-4D97-AF65-F5344CB8AC3E}">
        <p14:creationId xmlns:p14="http://schemas.microsoft.com/office/powerpoint/2010/main" val="221874986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25469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07015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90957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7529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49830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94791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53161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69931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53155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55642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33817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35587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31716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44552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49169-2328-CB81-50FD-4C922991C4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0F7A015-0968-C1AA-4126-F03ED91D89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06ABDFC-725A-4352-4163-0371E5658666}"/>
              </a:ext>
            </a:extLst>
          </p:cNvPr>
          <p:cNvSpPr>
            <a:spLocks noGrp="1"/>
          </p:cNvSpPr>
          <p:nvPr>
            <p:ph type="dt" sz="half" idx="10"/>
          </p:nvPr>
        </p:nvSpPr>
        <p:spPr/>
        <p:txBody>
          <a:bodyPr/>
          <a:lstStyle/>
          <a:p>
            <a:fld id="{DDFEFC23-5DC6-41FF-A364-83F30A4FD81A}" type="datetime1">
              <a:rPr lang="en-US" smtClean="0"/>
              <a:t>5/14/2024</a:t>
            </a:fld>
            <a:endParaRPr lang="en-US"/>
          </a:p>
        </p:txBody>
      </p:sp>
      <p:sp>
        <p:nvSpPr>
          <p:cNvPr id="5" name="Footer Placeholder 4">
            <a:extLst>
              <a:ext uri="{FF2B5EF4-FFF2-40B4-BE49-F238E27FC236}">
                <a16:creationId xmlns:a16="http://schemas.microsoft.com/office/drawing/2014/main" id="{6E4F846E-69D9-3445-DE18-0BFE83929F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7EB34B-EB2D-D21C-8B90-4F7580C6252B}"/>
              </a:ext>
            </a:extLst>
          </p:cNvPr>
          <p:cNvSpPr>
            <a:spLocks noGrp="1"/>
          </p:cNvSpPr>
          <p:nvPr>
            <p:ph type="sldNum" sz="quarter" idx="12"/>
          </p:nvPr>
        </p:nvSpPr>
        <p:spPr/>
        <p:txBody>
          <a:bodyPr/>
          <a:lstStyle/>
          <a:p>
            <a:fld id="{F1DAA729-161F-4DB1-9118-1C5C24D94887}" type="slidenum">
              <a:rPr lang="en-US" smtClean="0"/>
              <a:t>‹#›</a:t>
            </a:fld>
            <a:endParaRPr lang="en-US"/>
          </a:p>
        </p:txBody>
      </p:sp>
    </p:spTree>
    <p:extLst>
      <p:ext uri="{BB962C8B-B14F-4D97-AF65-F5344CB8AC3E}">
        <p14:creationId xmlns:p14="http://schemas.microsoft.com/office/powerpoint/2010/main" val="2925575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F0A20-11B7-33DC-A7AF-C559AFD302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E6AB5C-161B-48A2-C424-19A10FDAFD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8A1FF7-D1DE-0DB2-2CA4-48366A893D7C}"/>
              </a:ext>
            </a:extLst>
          </p:cNvPr>
          <p:cNvSpPr>
            <a:spLocks noGrp="1"/>
          </p:cNvSpPr>
          <p:nvPr>
            <p:ph type="dt" sz="half" idx="10"/>
          </p:nvPr>
        </p:nvSpPr>
        <p:spPr/>
        <p:txBody>
          <a:bodyPr/>
          <a:lstStyle/>
          <a:p>
            <a:fld id="{ED855CB1-120D-42A6-9333-11F60F434301}" type="datetime1">
              <a:rPr lang="en-US" smtClean="0"/>
              <a:t>5/14/2024</a:t>
            </a:fld>
            <a:endParaRPr lang="en-US"/>
          </a:p>
        </p:txBody>
      </p:sp>
      <p:sp>
        <p:nvSpPr>
          <p:cNvPr id="5" name="Footer Placeholder 4">
            <a:extLst>
              <a:ext uri="{FF2B5EF4-FFF2-40B4-BE49-F238E27FC236}">
                <a16:creationId xmlns:a16="http://schemas.microsoft.com/office/drawing/2014/main" id="{F68A1DE2-C0B4-09DC-3B5B-8D7D23E6EB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493371-8FBE-9A5A-C285-C50969421ADA}"/>
              </a:ext>
            </a:extLst>
          </p:cNvPr>
          <p:cNvSpPr>
            <a:spLocks noGrp="1"/>
          </p:cNvSpPr>
          <p:nvPr>
            <p:ph type="sldNum" sz="quarter" idx="12"/>
          </p:nvPr>
        </p:nvSpPr>
        <p:spPr/>
        <p:txBody>
          <a:bodyPr/>
          <a:lstStyle/>
          <a:p>
            <a:fld id="{F1DAA729-161F-4DB1-9118-1C5C24D94887}" type="slidenum">
              <a:rPr lang="en-US" smtClean="0"/>
              <a:t>‹#›</a:t>
            </a:fld>
            <a:endParaRPr lang="en-US"/>
          </a:p>
        </p:txBody>
      </p:sp>
    </p:spTree>
    <p:extLst>
      <p:ext uri="{BB962C8B-B14F-4D97-AF65-F5344CB8AC3E}">
        <p14:creationId xmlns:p14="http://schemas.microsoft.com/office/powerpoint/2010/main" val="1484149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28BFD-342E-D29D-CAD6-05F37A39B7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0EB0B2-3C44-CC5C-F032-4C8CF4F2612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C2FEDA-6889-D7F6-873D-E05F25CDF736}"/>
              </a:ext>
            </a:extLst>
          </p:cNvPr>
          <p:cNvSpPr>
            <a:spLocks noGrp="1"/>
          </p:cNvSpPr>
          <p:nvPr>
            <p:ph type="dt" sz="half" idx="10"/>
          </p:nvPr>
        </p:nvSpPr>
        <p:spPr/>
        <p:txBody>
          <a:bodyPr/>
          <a:lstStyle/>
          <a:p>
            <a:fld id="{0973E8CD-5470-43C6-B8E5-3841486363FA}" type="datetime1">
              <a:rPr lang="en-US" smtClean="0"/>
              <a:t>5/14/2024</a:t>
            </a:fld>
            <a:endParaRPr lang="en-US"/>
          </a:p>
        </p:txBody>
      </p:sp>
      <p:sp>
        <p:nvSpPr>
          <p:cNvPr id="5" name="Footer Placeholder 4">
            <a:extLst>
              <a:ext uri="{FF2B5EF4-FFF2-40B4-BE49-F238E27FC236}">
                <a16:creationId xmlns:a16="http://schemas.microsoft.com/office/drawing/2014/main" id="{20F3DAD2-5C96-F371-C062-FED5FBCE1E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46E19A-82A8-0D72-17C4-BB5450327764}"/>
              </a:ext>
            </a:extLst>
          </p:cNvPr>
          <p:cNvSpPr>
            <a:spLocks noGrp="1"/>
          </p:cNvSpPr>
          <p:nvPr>
            <p:ph type="sldNum" sz="quarter" idx="12"/>
          </p:nvPr>
        </p:nvSpPr>
        <p:spPr/>
        <p:txBody>
          <a:bodyPr/>
          <a:lstStyle/>
          <a:p>
            <a:fld id="{F1DAA729-161F-4DB1-9118-1C5C24D94887}" type="slidenum">
              <a:rPr lang="en-US" smtClean="0"/>
              <a:t>‹#›</a:t>
            </a:fld>
            <a:endParaRPr lang="en-US"/>
          </a:p>
        </p:txBody>
      </p:sp>
    </p:spTree>
    <p:extLst>
      <p:ext uri="{BB962C8B-B14F-4D97-AF65-F5344CB8AC3E}">
        <p14:creationId xmlns:p14="http://schemas.microsoft.com/office/powerpoint/2010/main" val="3388673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5DD3D-1C18-E24B-A9C3-D686129370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E9A0BE-6B71-FCB7-13C4-E7319779F03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77C1205-8FC4-19B6-3526-682DE22835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F3FF31-482F-0AF9-515B-1305BF1A4344}"/>
              </a:ext>
            </a:extLst>
          </p:cNvPr>
          <p:cNvSpPr>
            <a:spLocks noGrp="1"/>
          </p:cNvSpPr>
          <p:nvPr>
            <p:ph type="dt" sz="half" idx="10"/>
          </p:nvPr>
        </p:nvSpPr>
        <p:spPr/>
        <p:txBody>
          <a:bodyPr/>
          <a:lstStyle/>
          <a:p>
            <a:fld id="{98AE0DE8-07FB-41A2-88CA-02C7F99CFD4F}" type="datetime1">
              <a:rPr lang="en-US" smtClean="0"/>
              <a:t>5/14/2024</a:t>
            </a:fld>
            <a:endParaRPr lang="en-US"/>
          </a:p>
        </p:txBody>
      </p:sp>
      <p:sp>
        <p:nvSpPr>
          <p:cNvPr id="6" name="Footer Placeholder 5">
            <a:extLst>
              <a:ext uri="{FF2B5EF4-FFF2-40B4-BE49-F238E27FC236}">
                <a16:creationId xmlns:a16="http://schemas.microsoft.com/office/drawing/2014/main" id="{3CBC087D-C1A2-3570-E054-BA304941E6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D157FE-5B07-096E-E023-4A48A62E0E3F}"/>
              </a:ext>
            </a:extLst>
          </p:cNvPr>
          <p:cNvSpPr>
            <a:spLocks noGrp="1"/>
          </p:cNvSpPr>
          <p:nvPr>
            <p:ph type="sldNum" sz="quarter" idx="12"/>
          </p:nvPr>
        </p:nvSpPr>
        <p:spPr/>
        <p:txBody>
          <a:bodyPr/>
          <a:lstStyle/>
          <a:p>
            <a:fld id="{F1DAA729-161F-4DB1-9118-1C5C24D94887}" type="slidenum">
              <a:rPr lang="en-US" smtClean="0"/>
              <a:t>‹#›</a:t>
            </a:fld>
            <a:endParaRPr lang="en-US"/>
          </a:p>
        </p:txBody>
      </p:sp>
    </p:spTree>
    <p:extLst>
      <p:ext uri="{BB962C8B-B14F-4D97-AF65-F5344CB8AC3E}">
        <p14:creationId xmlns:p14="http://schemas.microsoft.com/office/powerpoint/2010/main" val="2555734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AD38A-337D-C015-5FAF-998C811722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1FAC68-34A1-9ADA-812B-DCDD3B6F1A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D9F253-8C46-1B4B-421A-E315998EB2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BE530A-A1AC-CAF6-5436-986ADE68A3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36ED2C-57D2-9C21-9DFE-84DBDEE2BF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73AD56-F50E-5ED7-94EB-D68DA41AB4BC}"/>
              </a:ext>
            </a:extLst>
          </p:cNvPr>
          <p:cNvSpPr>
            <a:spLocks noGrp="1"/>
          </p:cNvSpPr>
          <p:nvPr>
            <p:ph type="dt" sz="half" idx="10"/>
          </p:nvPr>
        </p:nvSpPr>
        <p:spPr/>
        <p:txBody>
          <a:bodyPr/>
          <a:lstStyle/>
          <a:p>
            <a:fld id="{6BC2A5FF-BFFB-4274-BC58-F68C02F05F66}" type="datetime1">
              <a:rPr lang="en-US" smtClean="0"/>
              <a:t>5/14/2024</a:t>
            </a:fld>
            <a:endParaRPr lang="en-US"/>
          </a:p>
        </p:txBody>
      </p:sp>
      <p:sp>
        <p:nvSpPr>
          <p:cNvPr id="8" name="Footer Placeholder 7">
            <a:extLst>
              <a:ext uri="{FF2B5EF4-FFF2-40B4-BE49-F238E27FC236}">
                <a16:creationId xmlns:a16="http://schemas.microsoft.com/office/drawing/2014/main" id="{2E81B8EA-C0D2-0853-6774-38D0CDF548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E2E3189-17D8-9BF3-3879-1F4DB113EE67}"/>
              </a:ext>
            </a:extLst>
          </p:cNvPr>
          <p:cNvSpPr>
            <a:spLocks noGrp="1"/>
          </p:cNvSpPr>
          <p:nvPr>
            <p:ph type="sldNum" sz="quarter" idx="12"/>
          </p:nvPr>
        </p:nvSpPr>
        <p:spPr/>
        <p:txBody>
          <a:bodyPr/>
          <a:lstStyle/>
          <a:p>
            <a:fld id="{F1DAA729-161F-4DB1-9118-1C5C24D94887}" type="slidenum">
              <a:rPr lang="en-US" smtClean="0"/>
              <a:t>‹#›</a:t>
            </a:fld>
            <a:endParaRPr lang="en-US"/>
          </a:p>
        </p:txBody>
      </p:sp>
    </p:spTree>
    <p:extLst>
      <p:ext uri="{BB962C8B-B14F-4D97-AF65-F5344CB8AC3E}">
        <p14:creationId xmlns:p14="http://schemas.microsoft.com/office/powerpoint/2010/main" val="3355082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7A7A3-AC97-CF3A-0D5B-221A346C984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3F824C0-D478-75F7-574D-BA2E40D2B1A6}"/>
              </a:ext>
            </a:extLst>
          </p:cNvPr>
          <p:cNvSpPr>
            <a:spLocks noGrp="1"/>
          </p:cNvSpPr>
          <p:nvPr>
            <p:ph type="dt" sz="half" idx="10"/>
          </p:nvPr>
        </p:nvSpPr>
        <p:spPr/>
        <p:txBody>
          <a:bodyPr/>
          <a:lstStyle/>
          <a:p>
            <a:fld id="{497C312D-0AE1-4720-93AE-4FA80323DA55}" type="datetime1">
              <a:rPr lang="en-US" smtClean="0"/>
              <a:t>5/14/2024</a:t>
            </a:fld>
            <a:endParaRPr lang="en-US"/>
          </a:p>
        </p:txBody>
      </p:sp>
      <p:sp>
        <p:nvSpPr>
          <p:cNvPr id="4" name="Footer Placeholder 3">
            <a:extLst>
              <a:ext uri="{FF2B5EF4-FFF2-40B4-BE49-F238E27FC236}">
                <a16:creationId xmlns:a16="http://schemas.microsoft.com/office/drawing/2014/main" id="{6B967C68-BA6E-F2DE-D81B-DB99536256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7533302-48EE-1C14-D676-5EBA4DBDDB3B}"/>
              </a:ext>
            </a:extLst>
          </p:cNvPr>
          <p:cNvSpPr>
            <a:spLocks noGrp="1"/>
          </p:cNvSpPr>
          <p:nvPr>
            <p:ph type="sldNum" sz="quarter" idx="12"/>
          </p:nvPr>
        </p:nvSpPr>
        <p:spPr/>
        <p:txBody>
          <a:bodyPr/>
          <a:lstStyle/>
          <a:p>
            <a:fld id="{F1DAA729-161F-4DB1-9118-1C5C24D94887}" type="slidenum">
              <a:rPr lang="en-US" smtClean="0"/>
              <a:t>‹#›</a:t>
            </a:fld>
            <a:endParaRPr lang="en-US"/>
          </a:p>
        </p:txBody>
      </p:sp>
    </p:spTree>
    <p:extLst>
      <p:ext uri="{BB962C8B-B14F-4D97-AF65-F5344CB8AC3E}">
        <p14:creationId xmlns:p14="http://schemas.microsoft.com/office/powerpoint/2010/main" val="3118854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E5485A-55A8-105B-EE35-0F2F5EF572FD}"/>
              </a:ext>
            </a:extLst>
          </p:cNvPr>
          <p:cNvSpPr>
            <a:spLocks noGrp="1"/>
          </p:cNvSpPr>
          <p:nvPr>
            <p:ph type="dt" sz="half" idx="10"/>
          </p:nvPr>
        </p:nvSpPr>
        <p:spPr/>
        <p:txBody>
          <a:bodyPr/>
          <a:lstStyle/>
          <a:p>
            <a:fld id="{57C4F87E-A0B0-4CC3-A0CC-3663D30475A1}" type="datetime1">
              <a:rPr lang="en-US" smtClean="0"/>
              <a:t>5/14/2024</a:t>
            </a:fld>
            <a:endParaRPr lang="en-US"/>
          </a:p>
        </p:txBody>
      </p:sp>
      <p:sp>
        <p:nvSpPr>
          <p:cNvPr id="3" name="Footer Placeholder 2">
            <a:extLst>
              <a:ext uri="{FF2B5EF4-FFF2-40B4-BE49-F238E27FC236}">
                <a16:creationId xmlns:a16="http://schemas.microsoft.com/office/drawing/2014/main" id="{51751416-F052-66BE-4592-D0956D29A7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251ADD-9751-BCE8-A956-FA6E1C6A8DA0}"/>
              </a:ext>
            </a:extLst>
          </p:cNvPr>
          <p:cNvSpPr>
            <a:spLocks noGrp="1"/>
          </p:cNvSpPr>
          <p:nvPr>
            <p:ph type="sldNum" sz="quarter" idx="12"/>
          </p:nvPr>
        </p:nvSpPr>
        <p:spPr/>
        <p:txBody>
          <a:bodyPr/>
          <a:lstStyle/>
          <a:p>
            <a:fld id="{F1DAA729-161F-4DB1-9118-1C5C24D94887}" type="slidenum">
              <a:rPr lang="en-US" smtClean="0"/>
              <a:t>‹#›</a:t>
            </a:fld>
            <a:endParaRPr lang="en-US"/>
          </a:p>
        </p:txBody>
      </p:sp>
    </p:spTree>
    <p:extLst>
      <p:ext uri="{BB962C8B-B14F-4D97-AF65-F5344CB8AC3E}">
        <p14:creationId xmlns:p14="http://schemas.microsoft.com/office/powerpoint/2010/main" val="299001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BA645-FFC7-D00E-7413-B6019798C2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0F351B-9BF7-7C24-1FE0-332F0241F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A5EDD7-A26E-15FF-5B71-782E028727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63A28D-8DAD-B7F2-88B6-AF1A8044BBA2}"/>
              </a:ext>
            </a:extLst>
          </p:cNvPr>
          <p:cNvSpPr>
            <a:spLocks noGrp="1"/>
          </p:cNvSpPr>
          <p:nvPr>
            <p:ph type="dt" sz="half" idx="10"/>
          </p:nvPr>
        </p:nvSpPr>
        <p:spPr/>
        <p:txBody>
          <a:bodyPr/>
          <a:lstStyle/>
          <a:p>
            <a:fld id="{B4F96F69-28B2-4C70-BF37-DB8FF16C946F}" type="datetime1">
              <a:rPr lang="en-US" smtClean="0"/>
              <a:t>5/14/2024</a:t>
            </a:fld>
            <a:endParaRPr lang="en-US"/>
          </a:p>
        </p:txBody>
      </p:sp>
      <p:sp>
        <p:nvSpPr>
          <p:cNvPr id="6" name="Footer Placeholder 5">
            <a:extLst>
              <a:ext uri="{FF2B5EF4-FFF2-40B4-BE49-F238E27FC236}">
                <a16:creationId xmlns:a16="http://schemas.microsoft.com/office/drawing/2014/main" id="{E102B6B6-07AA-177A-7299-285C409872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F5F908-9FE1-3BBE-1F8E-45F45FB7EA06}"/>
              </a:ext>
            </a:extLst>
          </p:cNvPr>
          <p:cNvSpPr>
            <a:spLocks noGrp="1"/>
          </p:cNvSpPr>
          <p:nvPr>
            <p:ph type="sldNum" sz="quarter" idx="12"/>
          </p:nvPr>
        </p:nvSpPr>
        <p:spPr/>
        <p:txBody>
          <a:bodyPr/>
          <a:lstStyle/>
          <a:p>
            <a:fld id="{F1DAA729-161F-4DB1-9118-1C5C24D94887}" type="slidenum">
              <a:rPr lang="en-US" smtClean="0"/>
              <a:t>‹#›</a:t>
            </a:fld>
            <a:endParaRPr lang="en-US"/>
          </a:p>
        </p:txBody>
      </p:sp>
    </p:spTree>
    <p:extLst>
      <p:ext uri="{BB962C8B-B14F-4D97-AF65-F5344CB8AC3E}">
        <p14:creationId xmlns:p14="http://schemas.microsoft.com/office/powerpoint/2010/main" val="3805496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7A196-A958-BECC-46C8-568E0DF393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EAAC657-55F8-4E23-6972-D0D0A212BF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687276-FB73-0221-B48A-DD490D8BB0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8CFF5D-38C6-3007-B098-3549E06AE526}"/>
              </a:ext>
            </a:extLst>
          </p:cNvPr>
          <p:cNvSpPr>
            <a:spLocks noGrp="1"/>
          </p:cNvSpPr>
          <p:nvPr>
            <p:ph type="dt" sz="half" idx="10"/>
          </p:nvPr>
        </p:nvSpPr>
        <p:spPr/>
        <p:txBody>
          <a:bodyPr/>
          <a:lstStyle/>
          <a:p>
            <a:fld id="{6F6E96B4-E5B6-4BBD-8E2C-E4C26D32DA77}" type="datetime1">
              <a:rPr lang="en-US" smtClean="0"/>
              <a:t>5/14/2024</a:t>
            </a:fld>
            <a:endParaRPr lang="en-US"/>
          </a:p>
        </p:txBody>
      </p:sp>
      <p:sp>
        <p:nvSpPr>
          <p:cNvPr id="6" name="Footer Placeholder 5">
            <a:extLst>
              <a:ext uri="{FF2B5EF4-FFF2-40B4-BE49-F238E27FC236}">
                <a16:creationId xmlns:a16="http://schemas.microsoft.com/office/drawing/2014/main" id="{C2E853D5-FCC9-F286-426B-369FE3F08D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E5E38B-BCA1-E353-BC16-6F3E57BDAEA6}"/>
              </a:ext>
            </a:extLst>
          </p:cNvPr>
          <p:cNvSpPr>
            <a:spLocks noGrp="1"/>
          </p:cNvSpPr>
          <p:nvPr>
            <p:ph type="sldNum" sz="quarter" idx="12"/>
          </p:nvPr>
        </p:nvSpPr>
        <p:spPr/>
        <p:txBody>
          <a:bodyPr/>
          <a:lstStyle/>
          <a:p>
            <a:fld id="{F1DAA729-161F-4DB1-9118-1C5C24D94887}" type="slidenum">
              <a:rPr lang="en-US" smtClean="0"/>
              <a:t>‹#›</a:t>
            </a:fld>
            <a:endParaRPr lang="en-US"/>
          </a:p>
        </p:txBody>
      </p:sp>
    </p:spTree>
    <p:extLst>
      <p:ext uri="{BB962C8B-B14F-4D97-AF65-F5344CB8AC3E}">
        <p14:creationId xmlns:p14="http://schemas.microsoft.com/office/powerpoint/2010/main" val="1610494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759B-9F0D-DCA1-6FED-98940A62A5C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DE856C-3F34-CCA2-CE86-1C4E322986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44EB1C-1F54-C163-F116-E1E701744825}"/>
              </a:ext>
            </a:extLst>
          </p:cNvPr>
          <p:cNvSpPr>
            <a:spLocks noGrp="1"/>
          </p:cNvSpPr>
          <p:nvPr>
            <p:ph type="dt" sz="half" idx="10"/>
          </p:nvPr>
        </p:nvSpPr>
        <p:spPr/>
        <p:txBody>
          <a:bodyPr/>
          <a:lstStyle/>
          <a:p>
            <a:fld id="{8545C908-BA7C-4273-87F3-AA14615CFA45}" type="datetime1">
              <a:rPr lang="en-US" smtClean="0"/>
              <a:t>5/14/2024</a:t>
            </a:fld>
            <a:endParaRPr lang="en-US"/>
          </a:p>
        </p:txBody>
      </p:sp>
      <p:sp>
        <p:nvSpPr>
          <p:cNvPr id="5" name="Footer Placeholder 4">
            <a:extLst>
              <a:ext uri="{FF2B5EF4-FFF2-40B4-BE49-F238E27FC236}">
                <a16:creationId xmlns:a16="http://schemas.microsoft.com/office/drawing/2014/main" id="{71F486E4-7E73-0448-CA64-FF99A2B41E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BF3680-F225-D85C-7B71-BE284DE7B401}"/>
              </a:ext>
            </a:extLst>
          </p:cNvPr>
          <p:cNvSpPr>
            <a:spLocks noGrp="1"/>
          </p:cNvSpPr>
          <p:nvPr>
            <p:ph type="sldNum" sz="quarter" idx="12"/>
          </p:nvPr>
        </p:nvSpPr>
        <p:spPr/>
        <p:txBody>
          <a:bodyPr/>
          <a:lstStyle/>
          <a:p>
            <a:fld id="{F1DAA729-161F-4DB1-9118-1C5C24D94887}" type="slidenum">
              <a:rPr lang="en-US" smtClean="0"/>
              <a:t>‹#›</a:t>
            </a:fld>
            <a:endParaRPr lang="en-US"/>
          </a:p>
        </p:txBody>
      </p:sp>
    </p:spTree>
    <p:extLst>
      <p:ext uri="{BB962C8B-B14F-4D97-AF65-F5344CB8AC3E}">
        <p14:creationId xmlns:p14="http://schemas.microsoft.com/office/powerpoint/2010/main" val="1135745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FE8B1A-23CB-5241-17C4-392F478870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2AA0FD-F465-BBCA-0BFB-7142DF80E3D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162625-494A-52D0-5CAC-835B26E2D332}"/>
              </a:ext>
            </a:extLst>
          </p:cNvPr>
          <p:cNvSpPr>
            <a:spLocks noGrp="1"/>
          </p:cNvSpPr>
          <p:nvPr>
            <p:ph type="dt" sz="half" idx="10"/>
          </p:nvPr>
        </p:nvSpPr>
        <p:spPr/>
        <p:txBody>
          <a:bodyPr/>
          <a:lstStyle/>
          <a:p>
            <a:fld id="{1730A055-184D-4882-A17F-35A4CBF23BE7}" type="datetime1">
              <a:rPr lang="en-US" smtClean="0"/>
              <a:t>5/14/2024</a:t>
            </a:fld>
            <a:endParaRPr lang="en-US"/>
          </a:p>
        </p:txBody>
      </p:sp>
      <p:sp>
        <p:nvSpPr>
          <p:cNvPr id="5" name="Footer Placeholder 4">
            <a:extLst>
              <a:ext uri="{FF2B5EF4-FFF2-40B4-BE49-F238E27FC236}">
                <a16:creationId xmlns:a16="http://schemas.microsoft.com/office/drawing/2014/main" id="{A4133168-2AD7-B261-97C9-C3E8A7E539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51141B-A0AC-34C4-93CD-4517FC7CD4EB}"/>
              </a:ext>
            </a:extLst>
          </p:cNvPr>
          <p:cNvSpPr>
            <a:spLocks noGrp="1"/>
          </p:cNvSpPr>
          <p:nvPr>
            <p:ph type="sldNum" sz="quarter" idx="12"/>
          </p:nvPr>
        </p:nvSpPr>
        <p:spPr/>
        <p:txBody>
          <a:bodyPr/>
          <a:lstStyle/>
          <a:p>
            <a:fld id="{F1DAA729-161F-4DB1-9118-1C5C24D94887}" type="slidenum">
              <a:rPr lang="en-US" smtClean="0"/>
              <a:t>‹#›</a:t>
            </a:fld>
            <a:endParaRPr lang="en-US"/>
          </a:p>
        </p:txBody>
      </p:sp>
    </p:spTree>
    <p:extLst>
      <p:ext uri="{BB962C8B-B14F-4D97-AF65-F5344CB8AC3E}">
        <p14:creationId xmlns:p14="http://schemas.microsoft.com/office/powerpoint/2010/main" val="141844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F48235-6CD3-CB08-6EE5-A3981C23D7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9B3AFD-355E-3C74-5355-DF1471E189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EEE92B-CAC2-7B1F-9FF9-7EE3CE902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E30257-A8E5-49F7-84F7-12B1023FF91E}" type="datetime1">
              <a:rPr lang="en-US" smtClean="0"/>
              <a:t>5/14/2024</a:t>
            </a:fld>
            <a:endParaRPr lang="en-US"/>
          </a:p>
        </p:txBody>
      </p:sp>
      <p:sp>
        <p:nvSpPr>
          <p:cNvPr id="5" name="Footer Placeholder 4">
            <a:extLst>
              <a:ext uri="{FF2B5EF4-FFF2-40B4-BE49-F238E27FC236}">
                <a16:creationId xmlns:a16="http://schemas.microsoft.com/office/drawing/2014/main" id="{F967E90A-674A-BE98-F466-A09BEF0064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3D81C5C-C06B-185B-7FDA-15ABFF3BB4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DAA729-161F-4DB1-9118-1C5C24D94887}" type="slidenum">
              <a:rPr lang="en-US" smtClean="0"/>
              <a:t>‹#›</a:t>
            </a:fld>
            <a:endParaRPr lang="en-US"/>
          </a:p>
        </p:txBody>
      </p:sp>
    </p:spTree>
    <p:extLst>
      <p:ext uri="{BB962C8B-B14F-4D97-AF65-F5344CB8AC3E}">
        <p14:creationId xmlns:p14="http://schemas.microsoft.com/office/powerpoint/2010/main" val="3233462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9D8E4E0-A41E-A5A9-FA98-EEAAAF7BA2F6}"/>
              </a:ext>
            </a:extLst>
          </p:cNvPr>
          <p:cNvPicPr>
            <a:picLocks noChangeAspect="1"/>
          </p:cNvPicPr>
          <p:nvPr/>
        </p:nvPicPr>
        <p:blipFill>
          <a:blip r:embed="rId2"/>
          <a:stretch>
            <a:fillRect/>
          </a:stretch>
        </p:blipFill>
        <p:spPr>
          <a:xfrm>
            <a:off x="9745312" y="5893878"/>
            <a:ext cx="2204805" cy="819411"/>
          </a:xfrm>
          <a:prstGeom prst="rect">
            <a:avLst/>
          </a:prstGeom>
        </p:spPr>
      </p:pic>
      <p:sp>
        <p:nvSpPr>
          <p:cNvPr id="11" name="TextBox 10">
            <a:extLst>
              <a:ext uri="{FF2B5EF4-FFF2-40B4-BE49-F238E27FC236}">
                <a16:creationId xmlns:a16="http://schemas.microsoft.com/office/drawing/2014/main" id="{407879A5-3999-3EB1-050D-715B0155BFD4}"/>
              </a:ext>
            </a:extLst>
          </p:cNvPr>
          <p:cNvSpPr txBox="1"/>
          <p:nvPr/>
        </p:nvSpPr>
        <p:spPr>
          <a:xfrm>
            <a:off x="1946247" y="2365253"/>
            <a:ext cx="8155498" cy="2215991"/>
          </a:xfrm>
          <a:prstGeom prst="rect">
            <a:avLst/>
          </a:prstGeom>
          <a:noFill/>
        </p:spPr>
        <p:txBody>
          <a:bodyPr wrap="square" rtlCol="0">
            <a:spAutoFit/>
          </a:bodyPr>
          <a:lstStyle/>
          <a:p>
            <a:pPr algn="ctr"/>
            <a:r>
              <a:rPr lang="en-US" sz="2800" u="sng" dirty="0">
                <a:latin typeface="Franklin Gothic Demi" panose="020B0703020102020204" pitchFamily="34" charset="0"/>
              </a:rPr>
              <a:t>INDIAN WELLS VALLEY GROUNDWATER AUTHORITY</a:t>
            </a:r>
          </a:p>
          <a:p>
            <a:pPr algn="ctr"/>
            <a:r>
              <a:rPr lang="en-US" dirty="0">
                <a:latin typeface="Calibri" panose="020F0502020204030204" pitchFamily="34" charset="0"/>
                <a:ea typeface="Calibri" panose="020F0502020204030204" pitchFamily="34" charset="0"/>
                <a:cs typeface="Calibri" panose="020F0502020204030204" pitchFamily="34" charset="0"/>
              </a:rPr>
              <a:t>Agenda Item 8 – Public Service Announcement Regarding the Groundwater Adjudication Lawsuit Filed by Indian Wells Valley Water District and the Litigations Impact on Domestic Well Owners in the Valley</a:t>
            </a:r>
          </a:p>
          <a:p>
            <a:pPr algn="ctr"/>
            <a:endParaRPr lang="en-US" sz="2800" u="sng" dirty="0">
              <a:solidFill>
                <a:schemeClr val="tx2">
                  <a:lumMod val="75000"/>
                  <a:lumOff val="25000"/>
                </a:schemeClr>
              </a:solidFill>
              <a:latin typeface="Franklin Gothic Demi" panose="020B0703020102020204" pitchFamily="34" charset="0"/>
            </a:endParaRPr>
          </a:p>
          <a:p>
            <a:pPr algn="ctr"/>
            <a:endParaRPr lang="en-US" sz="2800" u="sng" dirty="0">
              <a:solidFill>
                <a:schemeClr val="tx2">
                  <a:lumMod val="75000"/>
                  <a:lumOff val="25000"/>
                </a:schemeClr>
              </a:solidFill>
              <a:latin typeface="Franklin Gothic Demi" panose="020B0703020102020204" pitchFamily="34" charset="0"/>
            </a:endParaRPr>
          </a:p>
        </p:txBody>
      </p:sp>
      <p:sp>
        <p:nvSpPr>
          <p:cNvPr id="19" name="TextBox 18">
            <a:extLst>
              <a:ext uri="{FF2B5EF4-FFF2-40B4-BE49-F238E27FC236}">
                <a16:creationId xmlns:a16="http://schemas.microsoft.com/office/drawing/2014/main" id="{C14F44A0-F564-D55A-03BF-1A992AB7526A}"/>
              </a:ext>
            </a:extLst>
          </p:cNvPr>
          <p:cNvSpPr txBox="1"/>
          <p:nvPr/>
        </p:nvSpPr>
        <p:spPr>
          <a:xfrm>
            <a:off x="153661" y="6374735"/>
            <a:ext cx="3596218" cy="338554"/>
          </a:xfrm>
          <a:prstGeom prst="rect">
            <a:avLst/>
          </a:prstGeom>
          <a:noFill/>
        </p:spPr>
        <p:txBody>
          <a:bodyPr wrap="square" rtlCol="0">
            <a:spAutoFit/>
          </a:bodyPr>
          <a:lstStyle/>
          <a:p>
            <a:r>
              <a:rPr lang="en-US" sz="1600" dirty="0">
                <a:solidFill>
                  <a:schemeClr val="tx2">
                    <a:lumMod val="90000"/>
                    <a:lumOff val="10000"/>
                  </a:schemeClr>
                </a:solidFill>
                <a:latin typeface="Times New Roman" panose="02020603050405020304" pitchFamily="18" charset="0"/>
                <a:cs typeface="Times New Roman" panose="02020603050405020304" pitchFamily="18" charset="0"/>
              </a:rPr>
              <a:t>Special Board Meeting – May 15, 2024</a:t>
            </a:r>
          </a:p>
        </p:txBody>
      </p:sp>
    </p:spTree>
    <p:extLst>
      <p:ext uri="{BB962C8B-B14F-4D97-AF65-F5344CB8AC3E}">
        <p14:creationId xmlns:p14="http://schemas.microsoft.com/office/powerpoint/2010/main" val="454091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9D8E4E0-A41E-A5A9-FA98-EEAAAF7BA2F6}"/>
              </a:ext>
            </a:extLst>
          </p:cNvPr>
          <p:cNvPicPr>
            <a:picLocks noChangeAspect="1"/>
          </p:cNvPicPr>
          <p:nvPr/>
        </p:nvPicPr>
        <p:blipFill>
          <a:blip r:embed="rId3"/>
          <a:stretch>
            <a:fillRect/>
          </a:stretch>
        </p:blipFill>
        <p:spPr>
          <a:xfrm>
            <a:off x="9745312" y="5893878"/>
            <a:ext cx="2204805" cy="819411"/>
          </a:xfrm>
          <a:prstGeom prst="rect">
            <a:avLst/>
          </a:prstGeom>
        </p:spPr>
      </p:pic>
      <p:sp>
        <p:nvSpPr>
          <p:cNvPr id="13" name="Rectangle 12"/>
          <p:cNvSpPr/>
          <p:nvPr/>
        </p:nvSpPr>
        <p:spPr>
          <a:xfrm>
            <a:off x="1239715" y="1327639"/>
            <a:ext cx="8853854" cy="4370427"/>
          </a:xfrm>
          <a:prstGeom prst="rect">
            <a:avLst/>
          </a:prstGeom>
        </p:spPr>
        <p:txBody>
          <a:bodyPr wrap="square">
            <a:spAutoFit/>
          </a:bodyPr>
          <a:lstStyle/>
          <a:p>
            <a:pPr marR="0" lvl="0">
              <a:spcBef>
                <a:spcPts val="0"/>
              </a:spcBef>
              <a:spcAft>
                <a:spcPts val="0"/>
              </a:spcAft>
            </a:pP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ea typeface="Calibri" panose="020F0502020204030204" pitchFamily="34" charset="0"/>
              <a:cs typeface="Times New Roman" panose="02020603050405020304" pitchFamily="18" charset="0"/>
            </a:endParaRPr>
          </a:p>
        </p:txBody>
      </p:sp>
      <p:sp>
        <p:nvSpPr>
          <p:cNvPr id="15" name="Rectangle 14"/>
          <p:cNvSpPr/>
          <p:nvPr/>
        </p:nvSpPr>
        <p:spPr>
          <a:xfrm>
            <a:off x="1018442" y="578484"/>
            <a:ext cx="10155115" cy="800219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ISSUE OF IMMEDIATE CONCERN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All WELL OWNERS </a:t>
            </a: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SHOULD BE ON NOTICE THAT THE FAILURE TO PARTICIPATE IN THE DISTRICT’S LITIGATION WILL IMPACT THEM NEGATIVELY</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ALL LANDOWNERS THAT WISH TO DRILL A WELL IN THE FUTURE SHOULD BE ON NOTICE THAT THE </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FAILURE TO PARTICIPATE IN THE DISTRICT’S LITIGATION WILL IMPACT THEM NEGATIVELY</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 PART BECAUSE OF THE WATER DISTRICT’S OBJECTIONS THERE HAS BEEN NO CLASS COUNSEL APPOINTED FOR SMALL DOMESTIC WELL OWNERS OR LANDOWNERS </a:t>
            </a:r>
          </a:p>
          <a:p>
            <a:pPr marR="0" lvl="0" algn="l" defTabSz="914400" rtl="0" eaLnBrk="1" fontAlgn="auto" latinLnBrk="0" hangingPunct="1">
              <a:lnSpc>
                <a:spcPct val="100000"/>
              </a:lnSpc>
              <a:spcBef>
                <a:spcPts val="0"/>
              </a:spcBef>
              <a:spcAft>
                <a:spcPts val="0"/>
              </a:spcAft>
              <a:buClrTx/>
              <a:buSzTx/>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22301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9D8E4E0-A41E-A5A9-FA98-EEAAAF7BA2F6}"/>
              </a:ext>
            </a:extLst>
          </p:cNvPr>
          <p:cNvPicPr>
            <a:picLocks noChangeAspect="1"/>
          </p:cNvPicPr>
          <p:nvPr/>
        </p:nvPicPr>
        <p:blipFill>
          <a:blip r:embed="rId3"/>
          <a:stretch>
            <a:fillRect/>
          </a:stretch>
        </p:blipFill>
        <p:spPr>
          <a:xfrm>
            <a:off x="9745312" y="5893878"/>
            <a:ext cx="2204805" cy="819411"/>
          </a:xfrm>
          <a:prstGeom prst="rect">
            <a:avLst/>
          </a:prstGeom>
        </p:spPr>
      </p:pic>
      <p:sp>
        <p:nvSpPr>
          <p:cNvPr id="13" name="Rectangle 12"/>
          <p:cNvSpPr/>
          <p:nvPr/>
        </p:nvSpPr>
        <p:spPr>
          <a:xfrm>
            <a:off x="1239715" y="1327639"/>
            <a:ext cx="8853854" cy="4370427"/>
          </a:xfrm>
          <a:prstGeom prst="rect">
            <a:avLst/>
          </a:prstGeom>
        </p:spPr>
        <p:txBody>
          <a:bodyPr wrap="square">
            <a:spAutoFit/>
          </a:bodyPr>
          <a:lstStyle/>
          <a:p>
            <a:pPr marR="0" lvl="0">
              <a:spcBef>
                <a:spcPts val="0"/>
              </a:spcBef>
              <a:spcAft>
                <a:spcPts val="0"/>
              </a:spcAft>
            </a:pP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ea typeface="Calibri" panose="020F0502020204030204" pitchFamily="34" charset="0"/>
              <a:cs typeface="Times New Roman" panose="02020603050405020304" pitchFamily="18" charset="0"/>
            </a:endParaRPr>
          </a:p>
        </p:txBody>
      </p:sp>
      <p:sp>
        <p:nvSpPr>
          <p:cNvPr id="15" name="Rectangle 14"/>
          <p:cNvSpPr/>
          <p:nvPr/>
        </p:nvSpPr>
        <p:spPr>
          <a:xfrm>
            <a:off x="1018442" y="578484"/>
            <a:ext cx="10155115" cy="97257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ISSUE OF IMMEDIATE CONCERN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GROUNDWATER AUTHORITY IS NOT AND CANNOT PROVIDE  SMALL DOMESTIC WELL OWNERS AND/OR LANDOWNERS WITH LEGAL ADVICE</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WATER DISTRICT IS NOT AND CANNOT PROVIDE SMALL DOMESTIC WELL OWNERS AND/OR LANDOWNERS WITH LEGAL ADVICE</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CLASS COUNSEL WILL NOT BE APPOINTED UNLESS A GROUP OF SMALL DOMESTIC WELL OWNERS AND/OR LANDWOWNERS TAKE IT UPON THEMSELVES TO SEEK THE APPOINTMENT OF SUCH COUNSEL</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R="0" lvl="0" algn="l" defTabSz="914400" rtl="0" eaLnBrk="1" fontAlgn="auto" latinLnBrk="0" hangingPunct="1">
              <a:lnSpc>
                <a:spcPct val="100000"/>
              </a:lnSpc>
              <a:spcBef>
                <a:spcPts val="0"/>
              </a:spcBef>
              <a:spcAft>
                <a:spcPts val="0"/>
              </a:spcAft>
              <a:buClrTx/>
              <a:buSzTx/>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R="0" lvl="0" algn="l" defTabSz="914400" rtl="0" eaLnBrk="1" fontAlgn="auto" latinLnBrk="0" hangingPunct="1">
              <a:lnSpc>
                <a:spcPct val="100000"/>
              </a:lnSpc>
              <a:spcBef>
                <a:spcPts val="0"/>
              </a:spcBef>
              <a:spcAft>
                <a:spcPts val="0"/>
              </a:spcAft>
              <a:buClrTx/>
              <a:buSzTx/>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8401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9D8E4E0-A41E-A5A9-FA98-EEAAAF7BA2F6}"/>
              </a:ext>
            </a:extLst>
          </p:cNvPr>
          <p:cNvPicPr>
            <a:picLocks noChangeAspect="1"/>
          </p:cNvPicPr>
          <p:nvPr/>
        </p:nvPicPr>
        <p:blipFill>
          <a:blip r:embed="rId3"/>
          <a:stretch>
            <a:fillRect/>
          </a:stretch>
        </p:blipFill>
        <p:spPr>
          <a:xfrm>
            <a:off x="9745312" y="5893878"/>
            <a:ext cx="2204805" cy="819411"/>
          </a:xfrm>
          <a:prstGeom prst="rect">
            <a:avLst/>
          </a:prstGeom>
        </p:spPr>
      </p:pic>
      <p:sp>
        <p:nvSpPr>
          <p:cNvPr id="13" name="Rectangle 12"/>
          <p:cNvSpPr/>
          <p:nvPr/>
        </p:nvSpPr>
        <p:spPr>
          <a:xfrm>
            <a:off x="1239715" y="1327639"/>
            <a:ext cx="8853854" cy="4370427"/>
          </a:xfrm>
          <a:prstGeom prst="rect">
            <a:avLst/>
          </a:prstGeom>
        </p:spPr>
        <p:txBody>
          <a:bodyPr wrap="square">
            <a:spAutoFit/>
          </a:bodyPr>
          <a:lstStyle/>
          <a:p>
            <a:pPr marR="0" lvl="0">
              <a:spcBef>
                <a:spcPts val="0"/>
              </a:spcBef>
              <a:spcAft>
                <a:spcPts val="0"/>
              </a:spcAft>
            </a:pP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ea typeface="Calibri" panose="020F0502020204030204" pitchFamily="34" charset="0"/>
              <a:cs typeface="Times New Roman" panose="02020603050405020304" pitchFamily="18" charset="0"/>
            </a:endParaRPr>
          </a:p>
        </p:txBody>
      </p:sp>
      <p:sp>
        <p:nvSpPr>
          <p:cNvPr id="15" name="Rectangle 14"/>
          <p:cNvSpPr/>
          <p:nvPr/>
        </p:nvSpPr>
        <p:spPr>
          <a:xfrm>
            <a:off x="1018442" y="578484"/>
            <a:ext cx="10155115" cy="800219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GROUNDWATER SUSTAINABILTY PLAN OVERVIEW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NO RESTRICTIONS on Navy Pumping</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Small Well Owners ARE PERMITTED to pump up to 2 acre feet of water per year for domestic purposes without charge</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Water District Counsel was GA General Counsel during the GSP’s development </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T</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he Water District was the deciding vote in favor of the GSP</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GSP has been approved by the California Department of Water Resources</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812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9D8E4E0-A41E-A5A9-FA98-EEAAAF7BA2F6}"/>
              </a:ext>
            </a:extLst>
          </p:cNvPr>
          <p:cNvPicPr>
            <a:picLocks noChangeAspect="1"/>
          </p:cNvPicPr>
          <p:nvPr/>
        </p:nvPicPr>
        <p:blipFill>
          <a:blip r:embed="rId3"/>
          <a:stretch>
            <a:fillRect/>
          </a:stretch>
        </p:blipFill>
        <p:spPr>
          <a:xfrm>
            <a:off x="9745312" y="5893878"/>
            <a:ext cx="2204805" cy="819411"/>
          </a:xfrm>
          <a:prstGeom prst="rect">
            <a:avLst/>
          </a:prstGeom>
        </p:spPr>
      </p:pic>
      <p:sp>
        <p:nvSpPr>
          <p:cNvPr id="13" name="Rectangle 12"/>
          <p:cNvSpPr/>
          <p:nvPr/>
        </p:nvSpPr>
        <p:spPr>
          <a:xfrm>
            <a:off x="1239715" y="1327639"/>
            <a:ext cx="8853854" cy="4370427"/>
          </a:xfrm>
          <a:prstGeom prst="rect">
            <a:avLst/>
          </a:prstGeom>
        </p:spPr>
        <p:txBody>
          <a:bodyPr wrap="square">
            <a:spAutoFit/>
          </a:bodyPr>
          <a:lstStyle/>
          <a:p>
            <a:pPr marR="0" lvl="0">
              <a:spcBef>
                <a:spcPts val="0"/>
              </a:spcBef>
              <a:spcAft>
                <a:spcPts val="0"/>
              </a:spcAft>
            </a:pP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ea typeface="Calibri" panose="020F0502020204030204" pitchFamily="34" charset="0"/>
              <a:cs typeface="Times New Roman" panose="02020603050405020304" pitchFamily="18" charset="0"/>
            </a:endParaRPr>
          </a:p>
        </p:txBody>
      </p:sp>
      <p:sp>
        <p:nvSpPr>
          <p:cNvPr id="15" name="Rectangle 14"/>
          <p:cNvSpPr/>
          <p:nvPr/>
        </p:nvSpPr>
        <p:spPr>
          <a:xfrm>
            <a:off x="1018442" y="578484"/>
            <a:ext cx="10155115" cy="71404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KEY TO GROUNDWATER SUSTAINABILTY PLAN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IMPORT WATER PROJECT – Replenishment Fee</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NOT NEW NEWS – Water District Reports </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Water levels have been declining for over 80 years.</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More recently, water levels have been dropping by upwards of 2 feet per year. </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Small Domestic Wells are especially susceptible to these water level declines</a:t>
            </a: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8257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9D8E4E0-A41E-A5A9-FA98-EEAAAF7BA2F6}"/>
              </a:ext>
            </a:extLst>
          </p:cNvPr>
          <p:cNvPicPr>
            <a:picLocks noChangeAspect="1"/>
          </p:cNvPicPr>
          <p:nvPr/>
        </p:nvPicPr>
        <p:blipFill>
          <a:blip r:embed="rId3"/>
          <a:stretch>
            <a:fillRect/>
          </a:stretch>
        </p:blipFill>
        <p:spPr>
          <a:xfrm>
            <a:off x="9745312" y="5893878"/>
            <a:ext cx="2204805" cy="819411"/>
          </a:xfrm>
          <a:prstGeom prst="rect">
            <a:avLst/>
          </a:prstGeom>
        </p:spPr>
      </p:pic>
      <p:sp>
        <p:nvSpPr>
          <p:cNvPr id="13" name="Rectangle 12"/>
          <p:cNvSpPr/>
          <p:nvPr/>
        </p:nvSpPr>
        <p:spPr>
          <a:xfrm>
            <a:off x="1239715" y="1327639"/>
            <a:ext cx="8853854" cy="4370427"/>
          </a:xfrm>
          <a:prstGeom prst="rect">
            <a:avLst/>
          </a:prstGeom>
        </p:spPr>
        <p:txBody>
          <a:bodyPr wrap="square">
            <a:spAutoFit/>
          </a:bodyPr>
          <a:lstStyle/>
          <a:p>
            <a:pPr marR="0" lvl="0">
              <a:spcBef>
                <a:spcPts val="0"/>
              </a:spcBef>
              <a:spcAft>
                <a:spcPts val="0"/>
              </a:spcAft>
            </a:pP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ea typeface="Calibri" panose="020F0502020204030204" pitchFamily="34" charset="0"/>
              <a:cs typeface="Times New Roman" panose="02020603050405020304" pitchFamily="18" charset="0"/>
            </a:endParaRPr>
          </a:p>
        </p:txBody>
      </p:sp>
      <p:sp>
        <p:nvSpPr>
          <p:cNvPr id="15" name="Rectangle 14"/>
          <p:cNvSpPr/>
          <p:nvPr/>
        </p:nvSpPr>
        <p:spPr>
          <a:xfrm>
            <a:off x="1018442" y="578484"/>
            <a:ext cx="10155115" cy="800219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IMPORT WATER PROJECT FUNDING </a:t>
            </a:r>
          </a:p>
          <a:p>
            <a:pPr marR="0" lvl="0" algn="l" defTabSz="914400" rtl="0" eaLnBrk="1" fontAlgn="auto" latinLnBrk="0" hangingPunct="1">
              <a:lnSpc>
                <a:spcPct val="100000"/>
              </a:lnSpc>
              <a:spcBef>
                <a:spcPts val="0"/>
              </a:spcBef>
              <a:spcAft>
                <a:spcPts val="0"/>
              </a:spcAft>
              <a:buClrTx/>
              <a:buSzTx/>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Replenishment Fee chart was out for public comment several months before its adoption.</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Very late in the process, the Water District objected 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City receiving water for City Parks; </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County receiving water for Landfill dust control; and</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allotment of 2 acre feet of water free of charge to Small Well Owners.</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R="0" lvl="0" algn="l" defTabSz="914400" rtl="0" eaLnBrk="1" fontAlgn="auto" latinLnBrk="0" hangingPunct="1">
              <a:lnSpc>
                <a:spcPct val="100000"/>
              </a:lnSpc>
              <a:spcBef>
                <a:spcPts val="0"/>
              </a:spcBef>
              <a:spcAft>
                <a:spcPts val="0"/>
              </a:spcAft>
              <a:buClrTx/>
              <a:buSzTx/>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716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9D8E4E0-A41E-A5A9-FA98-EEAAAF7BA2F6}"/>
              </a:ext>
            </a:extLst>
          </p:cNvPr>
          <p:cNvPicPr>
            <a:picLocks noChangeAspect="1"/>
          </p:cNvPicPr>
          <p:nvPr/>
        </p:nvPicPr>
        <p:blipFill>
          <a:blip r:embed="rId3"/>
          <a:stretch>
            <a:fillRect/>
          </a:stretch>
        </p:blipFill>
        <p:spPr>
          <a:xfrm>
            <a:off x="9745312" y="5893878"/>
            <a:ext cx="2204805" cy="819411"/>
          </a:xfrm>
          <a:prstGeom prst="rect">
            <a:avLst/>
          </a:prstGeom>
        </p:spPr>
      </p:pic>
      <p:sp>
        <p:nvSpPr>
          <p:cNvPr id="13" name="Rectangle 12"/>
          <p:cNvSpPr/>
          <p:nvPr/>
        </p:nvSpPr>
        <p:spPr>
          <a:xfrm>
            <a:off x="1239715" y="1327639"/>
            <a:ext cx="8853854" cy="4370427"/>
          </a:xfrm>
          <a:prstGeom prst="rect">
            <a:avLst/>
          </a:prstGeom>
        </p:spPr>
        <p:txBody>
          <a:bodyPr wrap="square">
            <a:spAutoFit/>
          </a:bodyPr>
          <a:lstStyle/>
          <a:p>
            <a:pPr marR="0" lvl="0">
              <a:spcBef>
                <a:spcPts val="0"/>
              </a:spcBef>
              <a:spcAft>
                <a:spcPts val="0"/>
              </a:spcAft>
            </a:pP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ea typeface="Calibri" panose="020F0502020204030204" pitchFamily="34" charset="0"/>
              <a:cs typeface="Times New Roman" panose="02020603050405020304" pitchFamily="18" charset="0"/>
            </a:endParaRPr>
          </a:p>
        </p:txBody>
      </p:sp>
      <p:sp>
        <p:nvSpPr>
          <p:cNvPr id="15" name="Rectangle 14"/>
          <p:cNvSpPr/>
          <p:nvPr/>
        </p:nvSpPr>
        <p:spPr>
          <a:xfrm>
            <a:off x="1018442" y="578484"/>
            <a:ext cx="10155115" cy="77867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IMPORT WATER PROJECT FUNDING </a:t>
            </a:r>
          </a:p>
          <a:p>
            <a:pPr marR="0" lvl="0" algn="l" defTabSz="914400" rtl="0" eaLnBrk="1" fontAlgn="auto" latinLnBrk="0" hangingPunct="1">
              <a:lnSpc>
                <a:spcPct val="100000"/>
              </a:lnSpc>
              <a:spcBef>
                <a:spcPts val="0"/>
              </a:spcBef>
              <a:spcAft>
                <a:spcPts val="0"/>
              </a:spcAft>
              <a:buClrTx/>
              <a:buSzTx/>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Of Particular Note and Relevance for Small Domestic Well Owners, </a:t>
            </a: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a</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Water District</a:t>
            </a: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Board member and former GA Representative for the Water District publicly stated in a Board meeting at that time</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p>
            <a:pPr lvl="1">
              <a:defRPr/>
            </a:pP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p>
          <a:p>
            <a:pPr lvl="1">
              <a:defRPr/>
            </a:pP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“There is no reason for any well pumping, without a fee, 2 	acre feet per year” . . . “Our job is to worry about our 	ratepayers”</a:t>
            </a: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lang="en-US"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It is worth noting that other </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Water District Board members were supportive of this statement</a:t>
            </a:r>
          </a:p>
          <a:p>
            <a:pPr marR="0" lvl="0" algn="l" defTabSz="914400" rtl="0" eaLnBrk="1" fontAlgn="auto" latinLnBrk="0" hangingPunct="1">
              <a:lnSpc>
                <a:spcPct val="100000"/>
              </a:lnSpc>
              <a:spcBef>
                <a:spcPts val="0"/>
              </a:spcBef>
              <a:spcAft>
                <a:spcPts val="0"/>
              </a:spcAft>
              <a:buClrTx/>
              <a:buSzTx/>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R="0" lvl="0" algn="l" defTabSz="914400" rtl="0" eaLnBrk="1" fontAlgn="auto" latinLnBrk="0" hangingPunct="1">
              <a:lnSpc>
                <a:spcPct val="100000"/>
              </a:lnSpc>
              <a:spcBef>
                <a:spcPts val="0"/>
              </a:spcBef>
              <a:spcAft>
                <a:spcPts val="0"/>
              </a:spcAft>
              <a:buClrTx/>
              <a:buSzTx/>
              <a:tabLst/>
              <a:defRPr/>
            </a:pP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6218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9D8E4E0-A41E-A5A9-FA98-EEAAAF7BA2F6}"/>
              </a:ext>
            </a:extLst>
          </p:cNvPr>
          <p:cNvPicPr>
            <a:picLocks noChangeAspect="1"/>
          </p:cNvPicPr>
          <p:nvPr/>
        </p:nvPicPr>
        <p:blipFill>
          <a:blip r:embed="rId3"/>
          <a:stretch>
            <a:fillRect/>
          </a:stretch>
        </p:blipFill>
        <p:spPr>
          <a:xfrm>
            <a:off x="9745312" y="5893878"/>
            <a:ext cx="2204805" cy="819411"/>
          </a:xfrm>
          <a:prstGeom prst="rect">
            <a:avLst/>
          </a:prstGeom>
        </p:spPr>
      </p:pic>
      <p:sp>
        <p:nvSpPr>
          <p:cNvPr id="13" name="Rectangle 12"/>
          <p:cNvSpPr/>
          <p:nvPr/>
        </p:nvSpPr>
        <p:spPr>
          <a:xfrm>
            <a:off x="1239715" y="1327639"/>
            <a:ext cx="8853854" cy="4370427"/>
          </a:xfrm>
          <a:prstGeom prst="rect">
            <a:avLst/>
          </a:prstGeom>
        </p:spPr>
        <p:txBody>
          <a:bodyPr wrap="square">
            <a:spAutoFit/>
          </a:bodyPr>
          <a:lstStyle/>
          <a:p>
            <a:pPr marR="0" lvl="0">
              <a:spcBef>
                <a:spcPts val="0"/>
              </a:spcBef>
              <a:spcAft>
                <a:spcPts val="0"/>
              </a:spcAft>
            </a:pP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ea typeface="Calibri" panose="020F0502020204030204" pitchFamily="34" charset="0"/>
              <a:cs typeface="Times New Roman" panose="02020603050405020304" pitchFamily="18" charset="0"/>
            </a:endParaRPr>
          </a:p>
        </p:txBody>
      </p:sp>
      <p:sp>
        <p:nvSpPr>
          <p:cNvPr id="15" name="Rectangle 14"/>
          <p:cNvSpPr/>
          <p:nvPr/>
        </p:nvSpPr>
        <p:spPr>
          <a:xfrm>
            <a:off x="1018442" y="578484"/>
            <a:ext cx="10155115" cy="757130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IMPORT WATER PROJECT FUNDING </a:t>
            </a:r>
          </a:p>
          <a:p>
            <a:pPr marR="0" lvl="0" algn="l" defTabSz="914400" rtl="0" eaLnBrk="1" fontAlgn="auto" latinLnBrk="0" hangingPunct="1">
              <a:lnSpc>
                <a:spcPct val="100000"/>
              </a:lnSpc>
              <a:spcBef>
                <a:spcPts val="0"/>
              </a:spcBef>
              <a:spcAft>
                <a:spcPts val="0"/>
              </a:spcAft>
              <a:buClrTx/>
              <a:buSzTx/>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Water District objections were not supported by the other GA Members because:</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Water for City Parks and Landfill dust control supported the Navy mission and personnel, and</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allotment of 2 acre feet of water free of charge to Small Well Owners was in part dictated by SGMA regulations</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After unsuccessfully threatening to sue the GA over the fee, the Water District filed its adjudication lawsuit against every pumper in the basin, including the Navy and Small Domestic Well Owners</a:t>
            </a:r>
          </a:p>
          <a:p>
            <a:pPr marR="0" lvl="0" algn="l" defTabSz="914400" rtl="0" eaLnBrk="1" fontAlgn="auto" latinLnBrk="0" hangingPunct="1">
              <a:lnSpc>
                <a:spcPct val="100000"/>
              </a:lnSpc>
              <a:spcBef>
                <a:spcPts val="0"/>
              </a:spcBef>
              <a:spcAft>
                <a:spcPts val="0"/>
              </a:spcAft>
              <a:buClrTx/>
              <a:buSzTx/>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8431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9D8E4E0-A41E-A5A9-FA98-EEAAAF7BA2F6}"/>
              </a:ext>
            </a:extLst>
          </p:cNvPr>
          <p:cNvPicPr>
            <a:picLocks noChangeAspect="1"/>
          </p:cNvPicPr>
          <p:nvPr/>
        </p:nvPicPr>
        <p:blipFill>
          <a:blip r:embed="rId3"/>
          <a:stretch>
            <a:fillRect/>
          </a:stretch>
        </p:blipFill>
        <p:spPr>
          <a:xfrm>
            <a:off x="9745312" y="5893878"/>
            <a:ext cx="2204805" cy="819411"/>
          </a:xfrm>
          <a:prstGeom prst="rect">
            <a:avLst/>
          </a:prstGeom>
        </p:spPr>
      </p:pic>
      <p:sp>
        <p:nvSpPr>
          <p:cNvPr id="13" name="Rectangle 12"/>
          <p:cNvSpPr/>
          <p:nvPr/>
        </p:nvSpPr>
        <p:spPr>
          <a:xfrm>
            <a:off x="1239715" y="1327639"/>
            <a:ext cx="8853854" cy="4370427"/>
          </a:xfrm>
          <a:prstGeom prst="rect">
            <a:avLst/>
          </a:prstGeom>
        </p:spPr>
        <p:txBody>
          <a:bodyPr wrap="square">
            <a:spAutoFit/>
          </a:bodyPr>
          <a:lstStyle/>
          <a:p>
            <a:pPr marR="0" lvl="0">
              <a:spcBef>
                <a:spcPts val="0"/>
              </a:spcBef>
              <a:spcAft>
                <a:spcPts val="0"/>
              </a:spcAft>
            </a:pP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ea typeface="Calibri" panose="020F0502020204030204" pitchFamily="34" charset="0"/>
              <a:cs typeface="Times New Roman" panose="02020603050405020304" pitchFamily="18" charset="0"/>
            </a:endParaRPr>
          </a:p>
        </p:txBody>
      </p:sp>
      <p:sp>
        <p:nvSpPr>
          <p:cNvPr id="15" name="Rectangle 14"/>
          <p:cNvSpPr/>
          <p:nvPr/>
        </p:nvSpPr>
        <p:spPr>
          <a:xfrm>
            <a:off x="1018442" y="578484"/>
            <a:ext cx="10155115" cy="7355860"/>
          </a:xfrm>
          <a:prstGeom prst="rect">
            <a:avLst/>
          </a:prstGeom>
        </p:spPr>
        <p:txBody>
          <a:bodyPr wrap="square">
            <a:spAutoFit/>
          </a:bodyPr>
          <a:lstStyle/>
          <a:p>
            <a:pPr marR="0" lvl="0" algn="ctr">
              <a:spcBef>
                <a:spcPts val="0"/>
              </a:spcBef>
              <a:spcAft>
                <a:spcPts val="0"/>
              </a:spcAft>
            </a:pPr>
            <a:r>
              <a:rPr lang="en-US" sz="2800" b="1" dirty="0">
                <a:latin typeface="Calibri" panose="020F0502020204030204" pitchFamily="34" charset="0"/>
                <a:ea typeface="Calibri" panose="020F0502020204030204" pitchFamily="34" charset="0"/>
                <a:cs typeface="Times New Roman" panose="02020603050405020304" pitchFamily="18" charset="0"/>
              </a:rPr>
              <a:t>THE DISTRICT’S ADJUDICATION LAWSUIT</a:t>
            </a:r>
          </a:p>
          <a:p>
            <a:pPr marR="0" lvl="0">
              <a:spcBef>
                <a:spcPts val="0"/>
              </a:spcBef>
              <a:spcAft>
                <a:spcPts val="0"/>
              </a:spcAft>
            </a:pPr>
            <a:endParaRPr lang="en-US" sz="14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r>
              <a:rPr lang="en-US" sz="2800" b="1" dirty="0">
                <a:latin typeface="Calibri" panose="020F0502020204030204" pitchFamily="34" charset="0"/>
                <a:ea typeface="Calibri" panose="020F0502020204030204" pitchFamily="34" charset="0"/>
                <a:cs typeface="Times New Roman" panose="02020603050405020304" pitchFamily="18" charset="0"/>
              </a:rPr>
              <a:t>The Indian Wells Valley Water District has sued ALL PUMPERS and PROPERTY OWNERS in the Basin. </a:t>
            </a: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r>
              <a:rPr lang="en-US" sz="2800" b="1" dirty="0">
                <a:latin typeface="Calibri" panose="020F0502020204030204" pitchFamily="34" charset="0"/>
                <a:ea typeface="Calibri" panose="020F0502020204030204" pitchFamily="34" charset="0"/>
                <a:cs typeface="Times New Roman" panose="02020603050405020304" pitchFamily="18" charset="0"/>
              </a:rPr>
              <a:t>The </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Water District’s law</a:t>
            </a:r>
            <a:r>
              <a:rPr lang="en-US" sz="2800" b="1" dirty="0">
                <a:latin typeface="Calibri" panose="020F0502020204030204" pitchFamily="34" charset="0"/>
                <a:ea typeface="Calibri" panose="020F0502020204030204" pitchFamily="34" charset="0"/>
                <a:cs typeface="Times New Roman" panose="02020603050405020304" pitchFamily="18" charset="0"/>
              </a:rPr>
              <a:t>suit seeks to determine what IF ANY WATER RIGHTS EVERYONE may have, INCLUDING THE NAVY AND SMALL DOMESTIC PUMPERS.</a:t>
            </a: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r>
              <a:rPr lang="en-US" sz="2800" b="1" dirty="0">
                <a:latin typeface="Calibri" panose="020F0502020204030204" pitchFamily="34" charset="0"/>
                <a:ea typeface="Calibri" panose="020F0502020204030204" pitchFamily="34" charset="0"/>
                <a:cs typeface="Times New Roman" panose="02020603050405020304" pitchFamily="18" charset="0"/>
              </a:rPr>
              <a:t>The Water District’s Counsel recently told the Court that the Water District will seek DEFAULT JUDGEMENTS against ANYONE, INCLUDING SMALL DOMESTIC PUMPERS, if they fail to Participate in Litigation.  </a:t>
            </a: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6467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9D8E4E0-A41E-A5A9-FA98-EEAAAF7BA2F6}"/>
              </a:ext>
            </a:extLst>
          </p:cNvPr>
          <p:cNvPicPr>
            <a:picLocks noChangeAspect="1"/>
          </p:cNvPicPr>
          <p:nvPr/>
        </p:nvPicPr>
        <p:blipFill>
          <a:blip r:embed="rId3"/>
          <a:stretch>
            <a:fillRect/>
          </a:stretch>
        </p:blipFill>
        <p:spPr>
          <a:xfrm>
            <a:off x="9745312" y="5893878"/>
            <a:ext cx="2204805" cy="819411"/>
          </a:xfrm>
          <a:prstGeom prst="rect">
            <a:avLst/>
          </a:prstGeom>
        </p:spPr>
      </p:pic>
      <p:sp>
        <p:nvSpPr>
          <p:cNvPr id="13" name="Rectangle 12"/>
          <p:cNvSpPr/>
          <p:nvPr/>
        </p:nvSpPr>
        <p:spPr>
          <a:xfrm>
            <a:off x="1239715" y="1327639"/>
            <a:ext cx="8853854" cy="4370427"/>
          </a:xfrm>
          <a:prstGeom prst="rect">
            <a:avLst/>
          </a:prstGeom>
        </p:spPr>
        <p:txBody>
          <a:bodyPr wrap="square">
            <a:spAutoFit/>
          </a:bodyPr>
          <a:lstStyle/>
          <a:p>
            <a:pPr marR="0" lvl="0">
              <a:spcBef>
                <a:spcPts val="0"/>
              </a:spcBef>
              <a:spcAft>
                <a:spcPts val="0"/>
              </a:spcAft>
            </a:pP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ea typeface="Calibri" panose="020F0502020204030204" pitchFamily="34" charset="0"/>
              <a:cs typeface="Times New Roman" panose="02020603050405020304" pitchFamily="18" charset="0"/>
            </a:endParaRPr>
          </a:p>
        </p:txBody>
      </p:sp>
      <p:sp>
        <p:nvSpPr>
          <p:cNvPr id="15" name="Rectangle 14"/>
          <p:cNvSpPr/>
          <p:nvPr/>
        </p:nvSpPr>
        <p:spPr>
          <a:xfrm>
            <a:off x="1018442" y="578484"/>
            <a:ext cx="10155115" cy="5416868"/>
          </a:xfrm>
          <a:prstGeom prst="rect">
            <a:avLst/>
          </a:prstGeom>
        </p:spPr>
        <p:txBody>
          <a:bodyPr wrap="square">
            <a:spAutoFit/>
          </a:bodyPr>
          <a:lstStyle/>
          <a:p>
            <a:pPr marR="0" lvl="0" algn="ctr">
              <a:spcBef>
                <a:spcPts val="0"/>
              </a:spcBef>
              <a:spcAft>
                <a:spcPts val="0"/>
              </a:spcAft>
            </a:pPr>
            <a:r>
              <a:rPr lang="en-US" sz="2800" b="1" dirty="0">
                <a:latin typeface="Calibri" panose="020F0502020204030204" pitchFamily="34" charset="0"/>
                <a:ea typeface="Calibri" panose="020F0502020204030204" pitchFamily="34" charset="0"/>
                <a:cs typeface="Times New Roman" panose="02020603050405020304" pitchFamily="18" charset="0"/>
              </a:rPr>
              <a:t>ISSUE OF IMMEDIATE CONCERN</a:t>
            </a:r>
          </a:p>
          <a:p>
            <a:pPr marR="0" lvl="0">
              <a:spcBef>
                <a:spcPts val="0"/>
              </a:spcBef>
              <a:spcAft>
                <a:spcPts val="0"/>
              </a:spcAft>
            </a:pPr>
            <a:endParaRPr lang="en-US" sz="14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r>
              <a:rPr lang="en-US" sz="2800" b="1" dirty="0">
                <a:latin typeface="Calibri" panose="020F0502020204030204" pitchFamily="34" charset="0"/>
                <a:ea typeface="Calibri" panose="020F0502020204030204" pitchFamily="34" charset="0"/>
                <a:cs typeface="Times New Roman" panose="02020603050405020304" pitchFamily="18" charset="0"/>
              </a:rPr>
              <a:t>IMPORTANTLY IT SHOULD BE UNDERSTOOD THAT A DEFAULT JUDGEMENT CAN BE COMPARED TO A FORFEIT VICTORY IN SPORTS.</a:t>
            </a: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r>
              <a:rPr lang="en-US" sz="2800" b="1" dirty="0">
                <a:latin typeface="Calibri" panose="020F0502020204030204" pitchFamily="34" charset="0"/>
                <a:ea typeface="Calibri" panose="020F0502020204030204" pitchFamily="34" charset="0"/>
                <a:cs typeface="Times New Roman" panose="02020603050405020304" pitchFamily="18" charset="0"/>
              </a:rPr>
              <a:t>In other words, if you FAIL TO PARTICIPATE IN THE LITIGATION YOU WILL VERY LIKELY LOSE ALL YOUR WATER RIGHTS TO OTHERS SUCH AS THE WATER DISTRICT AND/OR ITS LITIGATION PARTNER MOJAVE PISTACHIO</a:t>
            </a: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0961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9D8E4E0-A41E-A5A9-FA98-EEAAAF7BA2F6}"/>
              </a:ext>
            </a:extLst>
          </p:cNvPr>
          <p:cNvPicPr>
            <a:picLocks noChangeAspect="1"/>
          </p:cNvPicPr>
          <p:nvPr/>
        </p:nvPicPr>
        <p:blipFill>
          <a:blip r:embed="rId3"/>
          <a:stretch>
            <a:fillRect/>
          </a:stretch>
        </p:blipFill>
        <p:spPr>
          <a:xfrm>
            <a:off x="9745312" y="5893878"/>
            <a:ext cx="2204805" cy="819411"/>
          </a:xfrm>
          <a:prstGeom prst="rect">
            <a:avLst/>
          </a:prstGeom>
        </p:spPr>
      </p:pic>
      <p:sp>
        <p:nvSpPr>
          <p:cNvPr id="13" name="Rectangle 12"/>
          <p:cNvSpPr/>
          <p:nvPr/>
        </p:nvSpPr>
        <p:spPr>
          <a:xfrm>
            <a:off x="1239715" y="1327639"/>
            <a:ext cx="8853854" cy="4370427"/>
          </a:xfrm>
          <a:prstGeom prst="rect">
            <a:avLst/>
          </a:prstGeom>
        </p:spPr>
        <p:txBody>
          <a:bodyPr wrap="square">
            <a:spAutoFit/>
          </a:bodyPr>
          <a:lstStyle/>
          <a:p>
            <a:pPr marR="0" lvl="0">
              <a:spcBef>
                <a:spcPts val="0"/>
              </a:spcBef>
              <a:spcAft>
                <a:spcPts val="0"/>
              </a:spcAft>
            </a:pP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ea typeface="Calibri" panose="020F0502020204030204" pitchFamily="34" charset="0"/>
              <a:cs typeface="Times New Roman" panose="02020603050405020304" pitchFamily="18" charset="0"/>
            </a:endParaRPr>
          </a:p>
        </p:txBody>
      </p:sp>
      <p:sp>
        <p:nvSpPr>
          <p:cNvPr id="15" name="Rectangle 14"/>
          <p:cNvSpPr/>
          <p:nvPr/>
        </p:nvSpPr>
        <p:spPr>
          <a:xfrm>
            <a:off x="1018442" y="578484"/>
            <a:ext cx="10155115" cy="6924973"/>
          </a:xfrm>
          <a:prstGeom prst="rect">
            <a:avLst/>
          </a:prstGeom>
        </p:spPr>
        <p:txBody>
          <a:bodyPr wrap="square">
            <a:spAutoFit/>
          </a:bodyPr>
          <a:lstStyle/>
          <a:p>
            <a:pPr marR="0" lvl="0" algn="ctr">
              <a:spcBef>
                <a:spcPts val="0"/>
              </a:spcBef>
              <a:spcAft>
                <a:spcPts val="0"/>
              </a:spcAft>
            </a:pPr>
            <a:r>
              <a:rPr lang="en-US" sz="2800" b="1" dirty="0">
                <a:latin typeface="Calibri" panose="020F0502020204030204" pitchFamily="34" charset="0"/>
                <a:ea typeface="Calibri" panose="020F0502020204030204" pitchFamily="34" charset="0"/>
                <a:cs typeface="Times New Roman" panose="02020603050405020304" pitchFamily="18" charset="0"/>
              </a:rPr>
              <a:t>ISSUE OF IMMEDIATE CONCERN</a:t>
            </a:r>
          </a:p>
          <a:p>
            <a:pPr marR="0" lvl="0">
              <a:spcBef>
                <a:spcPts val="0"/>
              </a:spcBef>
              <a:spcAft>
                <a:spcPts val="0"/>
              </a:spcAft>
            </a:pPr>
            <a:endParaRPr lang="en-US" sz="14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r>
              <a:rPr lang="en-US" sz="2800" b="1" dirty="0">
                <a:latin typeface="Calibri" panose="020F0502020204030204" pitchFamily="34" charset="0"/>
                <a:ea typeface="Calibri" panose="020F0502020204030204" pitchFamily="34" charset="0"/>
                <a:cs typeface="Times New Roman" panose="02020603050405020304" pitchFamily="18" charset="0"/>
              </a:rPr>
              <a:t>IMPORTANTLY - If you are expecting the Court to protect you from the outcome of this DISTRICT IMPOSED </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DEFAULT JUDGEMENT</a:t>
            </a:r>
            <a:r>
              <a:rPr lang="en-US" sz="2800" b="1" dirty="0">
                <a:latin typeface="Calibri" panose="020F0502020204030204" pitchFamily="34" charset="0"/>
                <a:ea typeface="Calibri" panose="020F0502020204030204" pitchFamily="34" charset="0"/>
                <a:cs typeface="Times New Roman" panose="02020603050405020304" pitchFamily="18" charset="0"/>
              </a:rPr>
              <a:t> you SHOULD NOT!!  </a:t>
            </a: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r>
              <a:rPr lang="en-US" sz="2800" b="1" dirty="0">
                <a:latin typeface="Calibri" panose="020F0502020204030204" pitchFamily="34" charset="0"/>
                <a:ea typeface="Calibri" panose="020F0502020204030204" pitchFamily="34" charset="0"/>
                <a:cs typeface="Times New Roman" panose="02020603050405020304" pitchFamily="18" charset="0"/>
              </a:rPr>
              <a:t>We understand that some, who should have know better, have made the very claim that the Court will represent your interests in the lawsuit – THEY ARE SIMPLY WRONG</a:t>
            </a: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r>
              <a:rPr lang="en-US" sz="2800" b="1" dirty="0">
                <a:latin typeface="Calibri" panose="020F0502020204030204" pitchFamily="34" charset="0"/>
                <a:ea typeface="Calibri" panose="020F0502020204030204" pitchFamily="34" charset="0"/>
                <a:cs typeface="Times New Roman" panose="02020603050405020304" pitchFamily="18" charset="0"/>
              </a:rPr>
              <a:t>As the Water District’s own legal counsel publicly stated: </a:t>
            </a:r>
          </a:p>
          <a:p>
            <a:pPr lvl="1"/>
            <a:r>
              <a:rPr lang="en-US" sz="1400" b="1" dirty="0">
                <a:latin typeface="Calibri" panose="020F0502020204030204" pitchFamily="34" charset="0"/>
                <a:ea typeface="Calibri" panose="020F0502020204030204" pitchFamily="34" charset="0"/>
                <a:cs typeface="Times New Roman" panose="02020603050405020304" pitchFamily="18" charset="0"/>
              </a:rPr>
              <a:t>	</a:t>
            </a:r>
          </a:p>
          <a:p>
            <a:pPr lvl="1"/>
            <a:r>
              <a:rPr lang="en-US" sz="2800" b="1" dirty="0">
                <a:latin typeface="Calibri" panose="020F0502020204030204" pitchFamily="34" charset="0"/>
                <a:ea typeface="Calibri" panose="020F0502020204030204" pitchFamily="34" charset="0"/>
                <a:cs typeface="Times New Roman" panose="02020603050405020304" pitchFamily="18" charset="0"/>
              </a:rPr>
              <a:t>	“The Court will not be representing or advocating the 	position on behalf of any party…” </a:t>
            </a:r>
          </a:p>
          <a:p>
            <a:pPr marR="0" lvl="0">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3375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9D8E4E0-A41E-A5A9-FA98-EEAAAF7BA2F6}"/>
              </a:ext>
            </a:extLst>
          </p:cNvPr>
          <p:cNvPicPr>
            <a:picLocks noChangeAspect="1"/>
          </p:cNvPicPr>
          <p:nvPr/>
        </p:nvPicPr>
        <p:blipFill>
          <a:blip r:embed="rId3"/>
          <a:stretch>
            <a:fillRect/>
          </a:stretch>
        </p:blipFill>
        <p:spPr>
          <a:xfrm>
            <a:off x="9745312" y="5893878"/>
            <a:ext cx="2204805" cy="819411"/>
          </a:xfrm>
          <a:prstGeom prst="rect">
            <a:avLst/>
          </a:prstGeom>
        </p:spPr>
      </p:pic>
      <p:sp>
        <p:nvSpPr>
          <p:cNvPr id="13" name="Rectangle 12"/>
          <p:cNvSpPr/>
          <p:nvPr/>
        </p:nvSpPr>
        <p:spPr>
          <a:xfrm>
            <a:off x="1239715" y="1327639"/>
            <a:ext cx="8853854" cy="4370427"/>
          </a:xfrm>
          <a:prstGeom prst="rect">
            <a:avLst/>
          </a:prstGeom>
        </p:spPr>
        <p:txBody>
          <a:bodyPr wrap="square">
            <a:spAutoFit/>
          </a:bodyPr>
          <a:lstStyle/>
          <a:p>
            <a:pPr marR="0" lvl="0">
              <a:spcBef>
                <a:spcPts val="0"/>
              </a:spcBef>
              <a:spcAft>
                <a:spcPts val="0"/>
              </a:spcAft>
            </a:pP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ea typeface="Calibri" panose="020F0502020204030204" pitchFamily="34" charset="0"/>
              <a:cs typeface="Times New Roman" panose="02020603050405020304" pitchFamily="18" charset="0"/>
            </a:endParaRPr>
          </a:p>
        </p:txBody>
      </p:sp>
      <p:sp>
        <p:nvSpPr>
          <p:cNvPr id="15" name="Rectangle 14"/>
          <p:cNvSpPr/>
          <p:nvPr/>
        </p:nvSpPr>
        <p:spPr>
          <a:xfrm>
            <a:off x="1018442" y="512759"/>
            <a:ext cx="10155115" cy="7140416"/>
          </a:xfrm>
          <a:prstGeom prst="rect">
            <a:avLst/>
          </a:prstGeom>
        </p:spPr>
        <p:txBody>
          <a:bodyPr wrap="square">
            <a:spAutoFit/>
          </a:bodyPr>
          <a:lstStyle/>
          <a:p>
            <a:pPr marR="0" lvl="0" algn="ctr">
              <a:spcBef>
                <a:spcPts val="0"/>
              </a:spcBef>
              <a:spcAft>
                <a:spcPts val="0"/>
              </a:spcAft>
            </a:pPr>
            <a:r>
              <a:rPr lang="en-US" sz="2800" b="1" dirty="0">
                <a:latin typeface="Calibri" panose="020F0502020204030204" pitchFamily="34" charset="0"/>
                <a:ea typeface="Calibri" panose="020F0502020204030204" pitchFamily="34" charset="0"/>
                <a:cs typeface="Times New Roman" panose="02020603050405020304" pitchFamily="18" charset="0"/>
              </a:rPr>
              <a:t>CONFUSION</a:t>
            </a:r>
          </a:p>
          <a:p>
            <a:pPr marR="0" lvl="0">
              <a:spcBef>
                <a:spcPts val="0"/>
              </a:spcBef>
              <a:spcAft>
                <a:spcPts val="0"/>
              </a:spcAft>
            </a:pPr>
            <a:endParaRPr lang="en-US" sz="14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r>
              <a:rPr lang="en-US" sz="2800" b="1" dirty="0">
                <a:latin typeface="Calibri" panose="020F0502020204030204" pitchFamily="34" charset="0"/>
                <a:ea typeface="Calibri" panose="020F0502020204030204" pitchFamily="34" charset="0"/>
                <a:cs typeface="Times New Roman" panose="02020603050405020304" pitchFamily="18" charset="0"/>
              </a:rPr>
              <a:t>We understand this may be confusing given: </a:t>
            </a:r>
          </a:p>
          <a:p>
            <a:pPr marR="0" lvl="0">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914400" lvl="1" indent="-457200">
              <a:buFont typeface="Wingdings" panose="05000000000000000000" pitchFamily="2" charset="2"/>
              <a:buChar char="Ø"/>
            </a:pPr>
            <a:r>
              <a:rPr lang="en-US" sz="2800" b="1" dirty="0">
                <a:latin typeface="Calibri" panose="020F0502020204030204" pitchFamily="34" charset="0"/>
                <a:ea typeface="Calibri" panose="020F0502020204030204" pitchFamily="34" charset="0"/>
                <a:cs typeface="Times New Roman" panose="02020603050405020304" pitchFamily="18" charset="0"/>
              </a:rPr>
              <a:t>The Water District’s recent public comments regarding the Navy, Small Pumpers, and Class Counsel</a:t>
            </a:r>
          </a:p>
          <a:p>
            <a:pPr marL="914400" lvl="1" indent="-457200">
              <a:buFont typeface="Wingdings" panose="05000000000000000000" pitchFamily="2" charset="2"/>
              <a:buChar char="Ø"/>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914400" lvl="1" indent="-457200">
              <a:buFont typeface="Wingdings" panose="05000000000000000000" pitchFamily="2" charset="2"/>
              <a:buChar char="Ø"/>
            </a:pPr>
            <a:r>
              <a:rPr lang="en-US" sz="2800" b="1" dirty="0">
                <a:latin typeface="Calibri" panose="020F0502020204030204" pitchFamily="34" charset="0"/>
                <a:ea typeface="Calibri" panose="020F0502020204030204" pitchFamily="34" charset="0"/>
                <a:cs typeface="Times New Roman" panose="02020603050405020304" pitchFamily="18" charset="0"/>
              </a:rPr>
              <a:t>The Water District’s two adjudication work shops of December 2021 and January of 2022</a:t>
            </a:r>
          </a:p>
          <a:p>
            <a:pPr marL="914400" lvl="1" indent="-457200">
              <a:buFont typeface="Wingdings" panose="05000000000000000000" pitchFamily="2" charset="2"/>
              <a:buChar char="Ø"/>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914400" lvl="1" indent="-457200">
              <a:buFont typeface="Wingdings" panose="05000000000000000000" pitchFamily="2" charset="2"/>
              <a:buChar char="Ø"/>
            </a:pPr>
            <a:r>
              <a:rPr lang="en-US" sz="2800" b="1" dirty="0">
                <a:latin typeface="Calibri" panose="020F0502020204030204" pitchFamily="34" charset="0"/>
                <a:ea typeface="Calibri" panose="020F0502020204030204" pitchFamily="34" charset="0"/>
                <a:cs typeface="Times New Roman" panose="02020603050405020304" pitchFamily="18" charset="0"/>
              </a:rPr>
              <a:t>The recent public comment of a Water District Board member which asserted that the District Board was well aware that it may lose water rights in the adjudication it filed</a:t>
            </a: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679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9D8E4E0-A41E-A5A9-FA98-EEAAAF7BA2F6}"/>
              </a:ext>
            </a:extLst>
          </p:cNvPr>
          <p:cNvPicPr>
            <a:picLocks noChangeAspect="1"/>
          </p:cNvPicPr>
          <p:nvPr/>
        </p:nvPicPr>
        <p:blipFill>
          <a:blip r:embed="rId3"/>
          <a:stretch>
            <a:fillRect/>
          </a:stretch>
        </p:blipFill>
        <p:spPr>
          <a:xfrm>
            <a:off x="9745312" y="5893878"/>
            <a:ext cx="2204805" cy="819411"/>
          </a:xfrm>
          <a:prstGeom prst="rect">
            <a:avLst/>
          </a:prstGeom>
        </p:spPr>
      </p:pic>
      <p:sp>
        <p:nvSpPr>
          <p:cNvPr id="13" name="Rectangle 12"/>
          <p:cNvSpPr/>
          <p:nvPr/>
        </p:nvSpPr>
        <p:spPr>
          <a:xfrm>
            <a:off x="1239715" y="1327639"/>
            <a:ext cx="8853854" cy="4370427"/>
          </a:xfrm>
          <a:prstGeom prst="rect">
            <a:avLst/>
          </a:prstGeom>
        </p:spPr>
        <p:txBody>
          <a:bodyPr wrap="square">
            <a:spAutoFit/>
          </a:bodyPr>
          <a:lstStyle/>
          <a:p>
            <a:pPr marR="0" lvl="0">
              <a:spcBef>
                <a:spcPts val="0"/>
              </a:spcBef>
              <a:spcAft>
                <a:spcPts val="0"/>
              </a:spcAft>
            </a:pP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ea typeface="Calibri" panose="020F0502020204030204" pitchFamily="34" charset="0"/>
              <a:cs typeface="Times New Roman" panose="02020603050405020304" pitchFamily="18" charset="0"/>
            </a:endParaRPr>
          </a:p>
        </p:txBody>
      </p:sp>
      <p:sp>
        <p:nvSpPr>
          <p:cNvPr id="15" name="Rectangle 14"/>
          <p:cNvSpPr/>
          <p:nvPr/>
        </p:nvSpPr>
        <p:spPr>
          <a:xfrm>
            <a:off x="1018442" y="512759"/>
            <a:ext cx="10155115" cy="6709529"/>
          </a:xfrm>
          <a:prstGeom prst="rect">
            <a:avLst/>
          </a:prstGeom>
        </p:spPr>
        <p:txBody>
          <a:bodyPr wrap="square">
            <a:spAutoFit/>
          </a:bodyPr>
          <a:lstStyle/>
          <a:p>
            <a:pPr marR="0" lvl="0" algn="ctr">
              <a:spcBef>
                <a:spcPts val="0"/>
              </a:spcBef>
              <a:spcAft>
                <a:spcPts val="0"/>
              </a:spcAft>
            </a:pPr>
            <a:r>
              <a:rPr lang="en-US" sz="2800" b="1" dirty="0">
                <a:latin typeface="Calibri" panose="020F0502020204030204" pitchFamily="34" charset="0"/>
                <a:ea typeface="Calibri" panose="020F0502020204030204" pitchFamily="34" charset="0"/>
                <a:cs typeface="Times New Roman" panose="02020603050405020304" pitchFamily="18" charset="0"/>
              </a:rPr>
              <a:t>CONFUSION</a:t>
            </a:r>
          </a:p>
          <a:p>
            <a:pPr marR="0" lvl="0">
              <a:spcBef>
                <a:spcPts val="0"/>
              </a:spcBef>
              <a:spcAft>
                <a:spcPts val="0"/>
              </a:spcAft>
            </a:pPr>
            <a:endParaRPr lang="en-US" sz="14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r>
              <a:rPr lang="en-US" sz="2800" b="1" dirty="0">
                <a:latin typeface="Calibri" panose="020F0502020204030204" pitchFamily="34" charset="0"/>
                <a:ea typeface="Calibri" panose="020F0502020204030204" pitchFamily="34" charset="0"/>
                <a:cs typeface="Times New Roman" panose="02020603050405020304" pitchFamily="18" charset="0"/>
              </a:rPr>
              <a:t>In particular, we understand that the public comments of the Water District’s attorney could have reasonably led someone to believe that Small Domestic Pumpers would be excluded from the litigation and/or class counsel would be appointed to represent them.</a:t>
            </a: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r>
              <a:rPr lang="en-US" sz="2800" b="1" dirty="0">
                <a:latin typeface="Calibri" panose="020F0502020204030204" pitchFamily="34" charset="0"/>
                <a:ea typeface="Calibri" panose="020F0502020204030204" pitchFamily="34" charset="0"/>
                <a:cs typeface="Times New Roman" panose="02020603050405020304" pitchFamily="18" charset="0"/>
              </a:rPr>
              <a:t>We also watched the </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Water District’s attorney publicly state that in other adjudications Small Pumpers pumping as much as 3 acre feet per year were excluded from the litigation and/or were provided Class Counsel </a:t>
            </a:r>
          </a:p>
          <a:p>
            <a:pPr marR="0" lvl="0">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0327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9D8E4E0-A41E-A5A9-FA98-EEAAAF7BA2F6}"/>
              </a:ext>
            </a:extLst>
          </p:cNvPr>
          <p:cNvPicPr>
            <a:picLocks noChangeAspect="1"/>
          </p:cNvPicPr>
          <p:nvPr/>
        </p:nvPicPr>
        <p:blipFill>
          <a:blip r:embed="rId3"/>
          <a:stretch>
            <a:fillRect/>
          </a:stretch>
        </p:blipFill>
        <p:spPr>
          <a:xfrm>
            <a:off x="9745312" y="5893878"/>
            <a:ext cx="2204805" cy="819411"/>
          </a:xfrm>
          <a:prstGeom prst="rect">
            <a:avLst/>
          </a:prstGeom>
        </p:spPr>
      </p:pic>
      <p:sp>
        <p:nvSpPr>
          <p:cNvPr id="13" name="Rectangle 12"/>
          <p:cNvSpPr/>
          <p:nvPr/>
        </p:nvSpPr>
        <p:spPr>
          <a:xfrm>
            <a:off x="1239715" y="1327639"/>
            <a:ext cx="8853854" cy="4370427"/>
          </a:xfrm>
          <a:prstGeom prst="rect">
            <a:avLst/>
          </a:prstGeom>
        </p:spPr>
        <p:txBody>
          <a:bodyPr wrap="square">
            <a:spAutoFit/>
          </a:bodyPr>
          <a:lstStyle/>
          <a:p>
            <a:pPr marR="0" lvl="0">
              <a:spcBef>
                <a:spcPts val="0"/>
              </a:spcBef>
              <a:spcAft>
                <a:spcPts val="0"/>
              </a:spcAft>
            </a:pP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ea typeface="Calibri" panose="020F0502020204030204" pitchFamily="34" charset="0"/>
              <a:cs typeface="Times New Roman" panose="02020603050405020304" pitchFamily="18" charset="0"/>
            </a:endParaRPr>
          </a:p>
        </p:txBody>
      </p:sp>
      <p:sp>
        <p:nvSpPr>
          <p:cNvPr id="15" name="Rectangle 14"/>
          <p:cNvSpPr/>
          <p:nvPr/>
        </p:nvSpPr>
        <p:spPr>
          <a:xfrm>
            <a:off x="1018442" y="512759"/>
            <a:ext cx="10155115" cy="8648521"/>
          </a:xfrm>
          <a:prstGeom prst="rect">
            <a:avLst/>
          </a:prstGeom>
        </p:spPr>
        <p:txBody>
          <a:bodyPr wrap="square">
            <a:spAutoFit/>
          </a:bodyPr>
          <a:lstStyle/>
          <a:p>
            <a:pPr marR="0" lvl="0" algn="ctr">
              <a:spcBef>
                <a:spcPts val="0"/>
              </a:spcBef>
              <a:spcAft>
                <a:spcPts val="0"/>
              </a:spcAft>
            </a:pPr>
            <a:r>
              <a:rPr lang="en-US" sz="2800" b="1" dirty="0">
                <a:latin typeface="Calibri" panose="020F0502020204030204" pitchFamily="34" charset="0"/>
                <a:ea typeface="Calibri" panose="020F0502020204030204" pitchFamily="34" charset="0"/>
                <a:cs typeface="Times New Roman" panose="02020603050405020304" pitchFamily="18" charset="0"/>
              </a:rPr>
              <a:t>REALITY</a:t>
            </a:r>
          </a:p>
          <a:p>
            <a:pPr marR="0" lvl="0">
              <a:spcBef>
                <a:spcPts val="0"/>
              </a:spcBef>
              <a:spcAft>
                <a:spcPts val="0"/>
              </a:spcAft>
            </a:pP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Nonetheless – REALITY IS REALITY – and to date</a:t>
            </a:r>
          </a:p>
          <a:p>
            <a:pPr marL="457200" marR="0" lvl="0" indent="-457200">
              <a:spcBef>
                <a:spcPts val="0"/>
              </a:spcBef>
              <a:spcAft>
                <a:spcPts val="0"/>
              </a:spcAft>
              <a:buAutoNum type="arabicParenR"/>
            </a:pPr>
            <a:endParaRPr lang="en-US"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1" indent="-457200">
              <a:buFont typeface="Wingdings" panose="05000000000000000000" pitchFamily="2" charset="2"/>
              <a:buChar char="Ø"/>
            </a:pP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While the Water District Board members have been claiming they support Small Domestic Well Owners, it is quite hard to find support for that claim in its actions</a:t>
            </a:r>
          </a:p>
          <a:p>
            <a:pPr marL="914400" lvl="1" indent="-457200">
              <a:buFont typeface="Wingdings" panose="05000000000000000000" pitchFamily="2" charset="2"/>
              <a:buChar char="Ø"/>
            </a:pPr>
            <a:endPar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1" indent="-457200">
              <a:buFont typeface="Wingdings" panose="05000000000000000000" pitchFamily="2" charset="2"/>
              <a:buChar char="Ø"/>
            </a:pP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Water District has strenuously opposed the GA’s efforts to have Class Counsel appointed for Small Domestic Well Owners</a:t>
            </a:r>
          </a:p>
          <a:p>
            <a:pPr marL="914400" lvl="1" indent="-457200">
              <a:buFont typeface="Wingdings" panose="05000000000000000000" pitchFamily="2" charset="2"/>
              <a:buChar char="Ø"/>
            </a:pPr>
            <a:endPar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1" indent="-457200">
              <a:buFont typeface="Wingdings" panose="05000000000000000000" pitchFamily="2" charset="2"/>
              <a:buChar char="Ø"/>
            </a:pP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Water District has also opposed the GA’s efforts to have Small Domestic Well Owners excluded from the litigation, even though that is common according to its Attorney </a:t>
            </a:r>
          </a:p>
          <a:p>
            <a:pPr marL="914400" lvl="1" indent="-457200">
              <a:buFont typeface="Wingdings" panose="05000000000000000000" pitchFamily="2" charset="2"/>
              <a:buChar char="Ø"/>
            </a:pPr>
            <a:endPar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1" indent="-457200">
              <a:buFont typeface="Wingdings" panose="05000000000000000000" pitchFamily="2" charset="2"/>
              <a:buChar char="Ø"/>
            </a:pPr>
            <a:endPar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1140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9D8E4E0-A41E-A5A9-FA98-EEAAAF7BA2F6}"/>
              </a:ext>
            </a:extLst>
          </p:cNvPr>
          <p:cNvPicPr>
            <a:picLocks noChangeAspect="1"/>
          </p:cNvPicPr>
          <p:nvPr/>
        </p:nvPicPr>
        <p:blipFill>
          <a:blip r:embed="rId3"/>
          <a:stretch>
            <a:fillRect/>
          </a:stretch>
        </p:blipFill>
        <p:spPr>
          <a:xfrm>
            <a:off x="9745312" y="5893878"/>
            <a:ext cx="2204805" cy="819411"/>
          </a:xfrm>
          <a:prstGeom prst="rect">
            <a:avLst/>
          </a:prstGeom>
        </p:spPr>
      </p:pic>
      <p:sp>
        <p:nvSpPr>
          <p:cNvPr id="13" name="Rectangle 12"/>
          <p:cNvSpPr/>
          <p:nvPr/>
        </p:nvSpPr>
        <p:spPr>
          <a:xfrm>
            <a:off x="1239715" y="1327639"/>
            <a:ext cx="8853854" cy="4370427"/>
          </a:xfrm>
          <a:prstGeom prst="rect">
            <a:avLst/>
          </a:prstGeom>
        </p:spPr>
        <p:txBody>
          <a:bodyPr wrap="square">
            <a:spAutoFit/>
          </a:bodyPr>
          <a:lstStyle/>
          <a:p>
            <a:pPr marR="0" lvl="0">
              <a:spcBef>
                <a:spcPts val="0"/>
              </a:spcBef>
              <a:spcAft>
                <a:spcPts val="0"/>
              </a:spcAft>
            </a:pP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ea typeface="Calibri" panose="020F0502020204030204" pitchFamily="34" charset="0"/>
              <a:cs typeface="Times New Roman" panose="02020603050405020304" pitchFamily="18" charset="0"/>
            </a:endParaRPr>
          </a:p>
        </p:txBody>
      </p:sp>
      <p:sp>
        <p:nvSpPr>
          <p:cNvPr id="15" name="Rectangle 14"/>
          <p:cNvSpPr/>
          <p:nvPr/>
        </p:nvSpPr>
        <p:spPr>
          <a:xfrm>
            <a:off x="1018442" y="512759"/>
            <a:ext cx="10155115" cy="7786747"/>
          </a:xfrm>
          <a:prstGeom prst="rect">
            <a:avLst/>
          </a:prstGeom>
        </p:spPr>
        <p:txBody>
          <a:bodyPr wrap="square">
            <a:spAutoFit/>
          </a:bodyPr>
          <a:lstStyle/>
          <a:p>
            <a:pPr marR="0" lvl="0" algn="ctr">
              <a:spcBef>
                <a:spcPts val="0"/>
              </a:spcBef>
              <a:spcAft>
                <a:spcPts val="0"/>
              </a:spcAft>
            </a:pP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QUESTIONS FOR THE WATER DISTRICT</a:t>
            </a:r>
          </a:p>
          <a:p>
            <a:pPr marR="0" lvl="0" algn="ctr">
              <a:spcBef>
                <a:spcPts val="0"/>
              </a:spcBef>
              <a:spcAft>
                <a:spcPts val="0"/>
              </a:spcAft>
            </a:pPr>
            <a:endParaRPr lang="en-US"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1" indent="-457200">
              <a:buFont typeface="Wingdings" panose="05000000000000000000" pitchFamily="2" charset="2"/>
              <a:buChar char="Ø"/>
            </a:pP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What does the District expect to gain from its litigation and partnership with Mojave Pistachio?</a:t>
            </a:r>
          </a:p>
          <a:p>
            <a:pPr marL="914400" lvl="1" indent="-457200">
              <a:buFont typeface="Wingdings" panose="05000000000000000000" pitchFamily="2" charset="2"/>
              <a:buChar char="Ø"/>
            </a:pPr>
            <a:endParaRPr lang="en-US"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1" indent="-457200">
              <a:buFont typeface="Wingdings" panose="05000000000000000000" pitchFamily="2" charset="2"/>
              <a:buChar char="Ø"/>
            </a:pP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What is the Water District’s plan for Small Domestic Water  Owners?</a:t>
            </a:r>
          </a:p>
          <a:p>
            <a:pPr lvl="1"/>
            <a:endParaRPr lang="en-US"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If the </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Water District supports Small Domestic Water Owners why has the District opposed excluding them from the litigation. </a:t>
            </a: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914400" marR="0" lvl="1"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 the Water District supports Small Domestic Water Owners why has the District opposed the appointment of Class Counsel for them. </a:t>
            </a:r>
          </a:p>
          <a:p>
            <a:pPr marL="914400" lvl="1" indent="-457200">
              <a:buFont typeface="Wingdings" panose="05000000000000000000" pitchFamily="2" charset="2"/>
              <a:buChar char="Ø"/>
            </a:pPr>
            <a:endParaRPr lang="en-US" sz="28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spcBef>
                <a:spcPts val="0"/>
              </a:spcBef>
              <a:spcAft>
                <a:spcPts val="0"/>
              </a:spcAft>
              <a:buAutoNum type="arabicParenR"/>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434990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805</TotalTime>
  <Words>1089</Words>
  <Application>Microsoft Office PowerPoint</Application>
  <PresentationFormat>Widescreen</PresentationFormat>
  <Paragraphs>328</Paragraphs>
  <Slides>15</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Aptos</vt:lpstr>
      <vt:lpstr>Aptos Display</vt:lpstr>
      <vt:lpstr>Arial</vt:lpstr>
      <vt:lpstr>Calibri</vt:lpstr>
      <vt:lpstr>Franklin Gothic Demi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April Keigwin</dc:creator>
  <cp:lastModifiedBy>phillip hall</cp:lastModifiedBy>
  <cp:revision>23</cp:revision>
  <dcterms:created xsi:type="dcterms:W3CDTF">2024-04-10T17:02:12Z</dcterms:created>
  <dcterms:modified xsi:type="dcterms:W3CDTF">2024-05-15T05:21:59Z</dcterms:modified>
</cp:coreProperties>
</file>