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3" r:id="rId3"/>
    <p:sldId id="264" r:id="rId4"/>
    <p:sldId id="257" r:id="rId5"/>
    <p:sldId id="260" r:id="rId6"/>
    <p:sldId id="262" r:id="rId7"/>
    <p:sldId id="258" r:id="rId8"/>
    <p:sldId id="261" r:id="rId9"/>
    <p:sldId id="266" r:id="rId10"/>
    <p:sldId id="265" r:id="rId11"/>
  </p:sldIdLst>
  <p:sldSz cx="12192000" cy="6858000"/>
  <p:notesSz cx="6954838" cy="92408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50" d="100"/>
          <a:sy n="50" d="100"/>
        </p:scale>
        <p:origin x="84" y="4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Imported Water Opportunities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January 3, 2019</a:t>
            </a:r>
          </a:p>
          <a:p>
            <a:r>
              <a:rPr lang="en-US" dirty="0"/>
              <a:t>IWVGA PAC Meeting</a:t>
            </a:r>
          </a:p>
        </p:txBody>
      </p:sp>
    </p:spTree>
    <p:extLst>
      <p:ext uri="{BB962C8B-B14F-4D97-AF65-F5344CB8AC3E}">
        <p14:creationId xmlns:p14="http://schemas.microsoft.com/office/powerpoint/2010/main" val="4131056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C6779-3A52-4108-9691-78D064B5C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 Balance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581BE8-2136-41A4-97E8-B47BF011D8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Baseline Model 2020 Pumping: 34,902 acre-feet per year</a:t>
            </a:r>
          </a:p>
          <a:p>
            <a:r>
              <a:rPr lang="en-US" dirty="0"/>
              <a:t>Baseline Model Annual Replenishment: 7,650 acre-feet per year</a:t>
            </a:r>
          </a:p>
          <a:p>
            <a:r>
              <a:rPr lang="en-US" dirty="0"/>
              <a:t>Year 2020 Deficit: 27,252 acre-feet per year</a:t>
            </a:r>
          </a:p>
          <a:p>
            <a:r>
              <a:rPr lang="en-US" dirty="0"/>
              <a:t>Basin to be brought into balance through a potential combination of conservation, recycled water, brackish water, and mainly </a:t>
            </a:r>
            <a:r>
              <a:rPr lang="en-US" b="1" dirty="0"/>
              <a:t>imported water</a:t>
            </a:r>
          </a:p>
        </p:txBody>
      </p:sp>
    </p:spTree>
    <p:extLst>
      <p:ext uri="{BB962C8B-B14F-4D97-AF65-F5344CB8AC3E}">
        <p14:creationId xmlns:p14="http://schemas.microsoft.com/office/powerpoint/2010/main" val="3610977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30812-B6AD-4F9B-9BC1-F283C47F7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Imported Water Opportunities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D35DF8-2021-41C1-8ADE-09B25EA315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AVEK Direct Use Project</a:t>
            </a:r>
          </a:p>
          <a:p>
            <a:r>
              <a:rPr lang="en-US" dirty="0"/>
              <a:t>LADWP Groundwater Banking/Exchange Project</a:t>
            </a:r>
          </a:p>
        </p:txBody>
      </p:sp>
    </p:spTree>
    <p:extLst>
      <p:ext uri="{BB962C8B-B14F-4D97-AF65-F5344CB8AC3E}">
        <p14:creationId xmlns:p14="http://schemas.microsoft.com/office/powerpoint/2010/main" val="2490631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AVEK Direct Use Project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IWVGA purchases State Water Project Table A Entitlement (~30,000 acre-feet per year) from a current SWP contractor</a:t>
            </a:r>
          </a:p>
          <a:p>
            <a:r>
              <a:rPr lang="en-US" dirty="0"/>
              <a:t>Annual Table A allocation conveyed through California City pipeline, operated by Antelope Valley – East Kern Water Agency</a:t>
            </a:r>
          </a:p>
          <a:p>
            <a:r>
              <a:rPr lang="en-US" dirty="0"/>
              <a:t>Construction of new facilities to convey water from California City pipeline to IWVWD and Navy service areas</a:t>
            </a:r>
          </a:p>
          <a:p>
            <a:pPr lvl="1"/>
            <a:r>
              <a:rPr lang="en-US" dirty="0"/>
              <a:t>28” steel pipeline</a:t>
            </a:r>
          </a:p>
          <a:p>
            <a:pPr lvl="1"/>
            <a:r>
              <a:rPr lang="en-US" dirty="0"/>
              <a:t>Booster pump stations</a:t>
            </a:r>
          </a:p>
          <a:p>
            <a:pPr lvl="1"/>
            <a:r>
              <a:rPr lang="en-US" dirty="0"/>
              <a:t>Storage tank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865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LADWP Groundwater Banking/Exchange Project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503682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IWVGA purchases State Water Project Table A Entitlement (~30,000 acre-feet per year) from a current SWP contractor</a:t>
            </a:r>
          </a:p>
          <a:p>
            <a:r>
              <a:rPr lang="en-US" dirty="0"/>
              <a:t>Exchange</a:t>
            </a:r>
          </a:p>
          <a:p>
            <a:pPr lvl="1"/>
            <a:r>
              <a:rPr lang="en-US" dirty="0"/>
              <a:t>Provide annual Table A allocation to LADWP through MWD</a:t>
            </a:r>
          </a:p>
          <a:p>
            <a:pPr lvl="1"/>
            <a:r>
              <a:rPr lang="en-US" dirty="0"/>
              <a:t>Owens Valley water provided to IWV through the Los Angeles Aqueduct</a:t>
            </a:r>
          </a:p>
          <a:p>
            <a:r>
              <a:rPr lang="en-US" dirty="0"/>
              <a:t>Groundwater Bank in El Paso sub basin</a:t>
            </a:r>
          </a:p>
          <a:p>
            <a:pPr lvl="1"/>
            <a:r>
              <a:rPr lang="en-US" dirty="0"/>
              <a:t>LADWP stores excess Owens Valley water in IWV groundwater basin during wet years</a:t>
            </a:r>
          </a:p>
          <a:p>
            <a:pPr lvl="1"/>
            <a:r>
              <a:rPr lang="en-US" dirty="0"/>
              <a:t>Stored water extracted during dry years and fed back into Los Angeles Aqueduct</a:t>
            </a:r>
          </a:p>
          <a:p>
            <a:pPr lvl="1"/>
            <a:r>
              <a:rPr lang="en-US" dirty="0"/>
              <a:t>IWVGA retains a percentage of stored water for its own use</a:t>
            </a:r>
          </a:p>
          <a:p>
            <a:r>
              <a:rPr lang="en-US" dirty="0"/>
              <a:t>Construction of new facilities to convey water from the Los Angeles Aqueduct to IWVWD and Navy service areas</a:t>
            </a:r>
          </a:p>
          <a:p>
            <a:pPr lvl="1"/>
            <a:r>
              <a:rPr lang="en-US" dirty="0"/>
              <a:t>Aqueduct turnout</a:t>
            </a:r>
          </a:p>
          <a:p>
            <a:pPr lvl="1"/>
            <a:r>
              <a:rPr lang="en-US" dirty="0"/>
              <a:t>28” steel pipeline</a:t>
            </a:r>
          </a:p>
          <a:p>
            <a:pPr lvl="1"/>
            <a:r>
              <a:rPr lang="en-US" dirty="0"/>
              <a:t>Spreading grounds and recovery wells</a:t>
            </a:r>
          </a:p>
          <a:p>
            <a:pPr lvl="1"/>
            <a:r>
              <a:rPr lang="en-US" dirty="0"/>
              <a:t>Treatment system</a:t>
            </a:r>
          </a:p>
          <a:p>
            <a:pPr lvl="1"/>
            <a:r>
              <a:rPr lang="en-US" dirty="0"/>
              <a:t>Storage tank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069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Conceptual Costs -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Capital costs</a:t>
            </a:r>
          </a:p>
          <a:p>
            <a:pPr lvl="1"/>
            <a:r>
              <a:rPr lang="en-US" dirty="0"/>
              <a:t>Construction of new facilities</a:t>
            </a:r>
          </a:p>
          <a:p>
            <a:pPr lvl="1"/>
            <a:r>
              <a:rPr lang="en-US" dirty="0"/>
              <a:t>Purchase of State Water Project Table A entitlement</a:t>
            </a:r>
          </a:p>
          <a:p>
            <a:r>
              <a:rPr lang="en-US" dirty="0"/>
              <a:t>Operations and maintenance (O&amp;M) costs</a:t>
            </a:r>
          </a:p>
          <a:p>
            <a:pPr lvl="1"/>
            <a:r>
              <a:rPr lang="en-US" dirty="0"/>
              <a:t>Facilities maintenance</a:t>
            </a:r>
          </a:p>
          <a:p>
            <a:pPr lvl="1"/>
            <a:r>
              <a:rPr lang="en-US" dirty="0"/>
              <a:t>Power</a:t>
            </a:r>
          </a:p>
          <a:p>
            <a:r>
              <a:rPr lang="en-US" dirty="0"/>
              <a:t>Annual service costs</a:t>
            </a:r>
          </a:p>
          <a:p>
            <a:pPr lvl="1"/>
            <a:r>
              <a:rPr lang="en-US" dirty="0"/>
              <a:t>State Water Project transportation fees</a:t>
            </a:r>
          </a:p>
          <a:p>
            <a:pPr lvl="1"/>
            <a:r>
              <a:rPr lang="en-US" dirty="0"/>
              <a:t>Wheeling fees</a:t>
            </a:r>
          </a:p>
        </p:txBody>
      </p:sp>
    </p:spTree>
    <p:extLst>
      <p:ext uri="{BB962C8B-B14F-4D97-AF65-F5344CB8AC3E}">
        <p14:creationId xmlns:p14="http://schemas.microsoft.com/office/powerpoint/2010/main" val="883689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Conceptual Costs - Estimates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4960928"/>
              </p:ext>
            </p:extLst>
          </p:nvPr>
        </p:nvGraphicFramePr>
        <p:xfrm>
          <a:off x="532432" y="2400323"/>
          <a:ext cx="9045520" cy="25915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83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93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16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33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33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895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9366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Project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Capital Costs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Annual O&amp;M Costs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Annual Service Costs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Total Annual Cost</a:t>
                      </a:r>
                      <a:r>
                        <a:rPr lang="en-US" baseline="30000" dirty="0"/>
                        <a:t>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Cost per Acre-Foot</a:t>
                      </a:r>
                      <a:r>
                        <a:rPr lang="en-US" baseline="30000" dirty="0"/>
                        <a:t>2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491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AVEK Direct Use Project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$357,975,000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$6,260,000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$17,580,000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$44,542,000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$2,970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LADWP Groundwater Banking/Exchange Project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$235,046,000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$2,138,000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$12,780,000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$28,511,000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$1,900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16DA487-2F50-481B-ABD2-33F94FB9959C}"/>
              </a:ext>
            </a:extLst>
          </p:cNvPr>
          <p:cNvSpPr txBox="1"/>
          <p:nvPr/>
        </p:nvSpPr>
        <p:spPr>
          <a:xfrm>
            <a:off x="677334" y="5847365"/>
            <a:ext cx="82771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u="sng" dirty="0"/>
              <a:t>Notes</a:t>
            </a:r>
            <a:r>
              <a:rPr lang="en-US" sz="1100" dirty="0"/>
              <a:t>:</a:t>
            </a:r>
            <a:br>
              <a:rPr lang="en-US" sz="1100" dirty="0"/>
            </a:br>
            <a:br>
              <a:rPr lang="en-US" sz="1100" dirty="0"/>
            </a:br>
            <a:r>
              <a:rPr lang="en-US" sz="1100" dirty="0"/>
              <a:t>1) 30-year cost amortization at 4% interest rate</a:t>
            </a:r>
            <a:br>
              <a:rPr lang="en-US" sz="1100" dirty="0"/>
            </a:br>
            <a:r>
              <a:rPr lang="en-US" sz="1100" dirty="0"/>
              <a:t>2) Annual imported water requirement of 15,000 acre-feet per year</a:t>
            </a:r>
          </a:p>
        </p:txBody>
      </p:sp>
    </p:spTree>
    <p:extLst>
      <p:ext uri="{BB962C8B-B14F-4D97-AF65-F5344CB8AC3E}">
        <p14:creationId xmlns:p14="http://schemas.microsoft.com/office/powerpoint/2010/main" val="712533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Conceptual Cost - Estimates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0614685"/>
              </p:ext>
            </p:extLst>
          </p:nvPr>
        </p:nvGraphicFramePr>
        <p:xfrm>
          <a:off x="532432" y="2400323"/>
          <a:ext cx="9045520" cy="25915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83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51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51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62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33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72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9366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Project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Capital Costs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Annual O&amp;M Costs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Annual Service Costs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Total Annual Cost</a:t>
                      </a:r>
                      <a:r>
                        <a:rPr lang="en-US" baseline="30000" dirty="0"/>
                        <a:t>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Cost per Acre-Foot</a:t>
                      </a:r>
                      <a:r>
                        <a:rPr lang="en-US" baseline="30000" dirty="0"/>
                        <a:t>2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491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AVEK Direct Use Project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$357,975,000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$6,260,000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$17,580,000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$39,824,000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$2,670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LADWP Groundwater Banking/Exchange Project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$235,046,000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$2,138,000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$12,780,000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$25,413,000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$1,700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16DA487-2F50-481B-ABD2-33F94FB9959C}"/>
              </a:ext>
            </a:extLst>
          </p:cNvPr>
          <p:cNvSpPr txBox="1"/>
          <p:nvPr/>
        </p:nvSpPr>
        <p:spPr>
          <a:xfrm>
            <a:off x="677334" y="5855604"/>
            <a:ext cx="82771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u="sng" dirty="0"/>
              <a:t>Notes</a:t>
            </a:r>
            <a:r>
              <a:rPr lang="en-US" sz="1100" dirty="0"/>
              <a:t>:</a:t>
            </a:r>
            <a:br>
              <a:rPr lang="en-US" sz="1100" dirty="0"/>
            </a:br>
            <a:br>
              <a:rPr lang="en-US" sz="1100" dirty="0"/>
            </a:br>
            <a:r>
              <a:rPr lang="en-US" sz="1100" dirty="0"/>
              <a:t>1) 30-year cost amortization at 2% interest rate</a:t>
            </a:r>
            <a:br>
              <a:rPr lang="en-US" sz="1100" dirty="0"/>
            </a:br>
            <a:r>
              <a:rPr lang="en-US" sz="1100" dirty="0"/>
              <a:t>2) Annual imported water requirement of 15,000 acre-feet per year</a:t>
            </a:r>
          </a:p>
        </p:txBody>
      </p:sp>
    </p:spTree>
    <p:extLst>
      <p:ext uri="{BB962C8B-B14F-4D97-AF65-F5344CB8AC3E}">
        <p14:creationId xmlns:p14="http://schemas.microsoft.com/office/powerpoint/2010/main" val="1046900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8D37C-F3DD-4052-AB96-A8893FC5E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128A-6723-4D60-999E-7AAD3F412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7861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A9945-32A3-4C7A-8269-82873D467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 and Safety Water Requirements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ED7A0-B869-4AE5-B2FA-4582353308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Requirement: 55 gallons/capita/day (indoor domestic use only)</a:t>
            </a:r>
          </a:p>
          <a:p>
            <a:r>
              <a:rPr lang="en-US" dirty="0"/>
              <a:t>Equivalent to approximately 2,500 acre-feet per year for all IWV residents</a:t>
            </a:r>
          </a:p>
          <a:p>
            <a:r>
              <a:rPr lang="en-US" dirty="0"/>
              <a:t>Other Community Water Requirements</a:t>
            </a:r>
          </a:p>
          <a:p>
            <a:pPr lvl="1"/>
            <a:r>
              <a:rPr lang="en-US" dirty="0"/>
              <a:t>Navy: 2,000 acre-feet per year</a:t>
            </a:r>
          </a:p>
          <a:p>
            <a:pPr lvl="1"/>
            <a:r>
              <a:rPr lang="en-US" dirty="0"/>
              <a:t>Commercial Water Usage (gas stations, hotels, stores, etc.)</a:t>
            </a:r>
          </a:p>
          <a:p>
            <a:r>
              <a:rPr lang="en-US" dirty="0"/>
              <a:t>Average IWVWD Winter Usage (Dec-Feb): 40 gallons/capita/day</a:t>
            </a:r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09820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1431</TotalTime>
  <Words>477</Words>
  <Application>Microsoft Office PowerPoint</Application>
  <PresentationFormat>Widescreen</PresentationFormat>
  <Paragraphs>91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Trebuchet MS</vt:lpstr>
      <vt:lpstr>Wingdings 3</vt:lpstr>
      <vt:lpstr>Facet</vt:lpstr>
      <vt:lpstr>Imported Water Opportunities</vt:lpstr>
      <vt:lpstr>Water Balance</vt:lpstr>
      <vt:lpstr>Imported Water Opportunities</vt:lpstr>
      <vt:lpstr>AVEK Direct Use Project</vt:lpstr>
      <vt:lpstr>LADWP Groundwater Banking/Exchange Project</vt:lpstr>
      <vt:lpstr>Conceptual Costs - Summary</vt:lpstr>
      <vt:lpstr>Conceptual Costs - Estimates</vt:lpstr>
      <vt:lpstr>Conceptual Cost - Estimates</vt:lpstr>
      <vt:lpstr>PowerPoint Presentation</vt:lpstr>
      <vt:lpstr>Health and Safety Water Requirements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Joseph Montoya</dc:creator>
  <cp:lastModifiedBy>Heather Steele</cp:lastModifiedBy>
  <cp:revision>42</cp:revision>
  <cp:lastPrinted>2019-01-03T17:25:45Z</cp:lastPrinted>
  <dcterms:created xsi:type="dcterms:W3CDTF">2019-01-02T17:36:43Z</dcterms:created>
  <dcterms:modified xsi:type="dcterms:W3CDTF">2019-01-03T17:32:06Z</dcterms:modified>
</cp:coreProperties>
</file>